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45" r:id="rId4"/>
    <p:sldId id="346" r:id="rId5"/>
    <p:sldId id="347" r:id="rId6"/>
    <p:sldId id="348" r:id="rId7"/>
    <p:sldId id="349" r:id="rId8"/>
    <p:sldId id="350" r:id="rId9"/>
    <p:sldId id="351" r:id="rId10"/>
    <p:sldId id="258" r:id="rId11"/>
    <p:sldId id="259" r:id="rId12"/>
    <p:sldId id="260" r:id="rId13"/>
    <p:sldId id="261" r:id="rId14"/>
    <p:sldId id="262" r:id="rId15"/>
    <p:sldId id="263" r:id="rId16"/>
    <p:sldId id="264" r:id="rId17"/>
    <p:sldId id="265" r:id="rId18"/>
    <p:sldId id="266" r:id="rId19"/>
    <p:sldId id="267" r:id="rId20"/>
    <p:sldId id="268" r:id="rId21"/>
    <p:sldId id="311" r:id="rId22"/>
    <p:sldId id="312" r:id="rId23"/>
    <p:sldId id="313" r:id="rId24"/>
    <p:sldId id="314" r:id="rId25"/>
    <p:sldId id="315" r:id="rId26"/>
    <p:sldId id="316" r:id="rId27"/>
    <p:sldId id="317" r:id="rId28"/>
    <p:sldId id="318" r:id="rId29"/>
    <p:sldId id="319" r:id="rId30"/>
    <p:sldId id="320" r:id="rId31"/>
    <p:sldId id="321" r:id="rId32"/>
    <p:sldId id="322" r:id="rId33"/>
    <p:sldId id="323" r:id="rId34"/>
    <p:sldId id="324" r:id="rId35"/>
    <p:sldId id="325" r:id="rId36"/>
    <p:sldId id="326" r:id="rId37"/>
    <p:sldId id="327" r:id="rId38"/>
    <p:sldId id="328" r:id="rId39"/>
    <p:sldId id="329" r:id="rId40"/>
    <p:sldId id="330" r:id="rId41"/>
    <p:sldId id="331" r:id="rId42"/>
    <p:sldId id="332" r:id="rId43"/>
    <p:sldId id="333" r:id="rId44"/>
    <p:sldId id="334" r:id="rId45"/>
    <p:sldId id="335" r:id="rId46"/>
    <p:sldId id="336" r:id="rId47"/>
    <p:sldId id="337" r:id="rId48"/>
    <p:sldId id="338" r:id="rId49"/>
    <p:sldId id="339" r:id="rId50"/>
    <p:sldId id="340" r:id="rId51"/>
    <p:sldId id="341" r:id="rId52"/>
    <p:sldId id="342" r:id="rId53"/>
    <p:sldId id="343" r:id="rId54"/>
    <p:sldId id="344"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4/5/2023</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javatpoint.com/embedded-system-tutorial" TargetMode="External"/><Relationship Id="rId2" Type="http://schemas.openxmlformats.org/officeDocument/2006/relationships/hyperlink" Target="https://www.javatpoint.com/james-gosling-father-of-jav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javatpoint.com/sun-microsystem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javatpoint.com/java-tutoria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javatpoint.com/java-oops-concept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javatpoint.com/cpp-tutorial" TargetMode="External"/><Relationship Id="rId2" Type="http://schemas.openxmlformats.org/officeDocument/2006/relationships/hyperlink" Target="https://www.javatpoint.com/c-programming-language-tutori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javatpoint.com/static-keyword-in-java" TargetMode="External"/><Relationship Id="rId2" Type="http://schemas.openxmlformats.org/officeDocument/2006/relationships/hyperlink" Target="https://www.javatpoint.com/java-tutorial" TargetMode="External"/><Relationship Id="rId1" Type="http://schemas.openxmlformats.org/officeDocument/2006/relationships/slideLayout" Target="../slideLayouts/slideLayout2.xml"/><Relationship Id="rId5" Type="http://schemas.openxmlformats.org/officeDocument/2006/relationships/hyperlink" Target="https://www.javatpoint.com/java-naming-conventions" TargetMode="External"/><Relationship Id="rId4" Type="http://schemas.openxmlformats.org/officeDocument/2006/relationships/hyperlink" Target="https://www.javatpoint.com/final-keyword"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javatpoint.com/java-data-types" TargetMode="External"/><Relationship Id="rId2" Type="http://schemas.openxmlformats.org/officeDocument/2006/relationships/hyperlink" Target="https://www.javatpoint.com/simple-program-of-java"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javatpoint.com/java-tutoria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javatpoint.com/static-keyword-in-java"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javatpoint.com/interface-in-java" TargetMode="External"/><Relationship Id="rId2" Type="http://schemas.openxmlformats.org/officeDocument/2006/relationships/hyperlink" Target="https://www.javatpoint.com/object-and-class-in-java" TargetMode="External"/><Relationship Id="rId1" Type="http://schemas.openxmlformats.org/officeDocument/2006/relationships/slideLayout" Target="../slideLayouts/slideLayout2.xml"/><Relationship Id="rId4" Type="http://schemas.openxmlformats.org/officeDocument/2006/relationships/hyperlink" Target="https://www.javatpoint.com/array-in-jav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javatpoint.com/java-tutoria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www.javatpoint.com/java-tutorial"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2672" y="846190"/>
            <a:ext cx="7766936" cy="1646302"/>
          </a:xfrm>
        </p:spPr>
        <p:txBody>
          <a:bodyPr/>
          <a:lstStyle/>
          <a:p>
            <a:r>
              <a:rPr lang="en-US" dirty="0">
                <a:solidFill>
                  <a:schemeClr val="tx1"/>
                </a:solidFill>
                <a:latin typeface="Baskerville Old Face" panose="02020602080505020303" pitchFamily="18" charset="0"/>
              </a:rPr>
              <a:t>JAVA PROGRAMMING</a:t>
            </a:r>
          </a:p>
        </p:txBody>
      </p:sp>
      <p:sp>
        <p:nvSpPr>
          <p:cNvPr id="3" name="TextBox 2">
            <a:extLst>
              <a:ext uri="{FF2B5EF4-FFF2-40B4-BE49-F238E27FC236}">
                <a16:creationId xmlns:a16="http://schemas.microsoft.com/office/drawing/2014/main" id="{F60869A9-6BFB-442B-B320-509C61DB90A3}"/>
              </a:ext>
            </a:extLst>
          </p:cNvPr>
          <p:cNvSpPr txBox="1"/>
          <p:nvPr/>
        </p:nvSpPr>
        <p:spPr>
          <a:xfrm>
            <a:off x="2768957" y="2704564"/>
            <a:ext cx="5383369" cy="1754326"/>
          </a:xfrm>
          <a:prstGeom prst="rect">
            <a:avLst/>
          </a:prstGeom>
          <a:noFill/>
        </p:spPr>
        <p:txBody>
          <a:bodyPr wrap="square" rtlCol="0">
            <a:spAutoFit/>
          </a:bodyPr>
          <a:lstStyle/>
          <a:p>
            <a:pPr algn="ctr"/>
            <a:r>
              <a:rPr lang="en-IN" sz="1800" dirty="0">
                <a:latin typeface="Bahnschrift" panose="020B0502040204020203" pitchFamily="34" charset="0"/>
              </a:rPr>
              <a:t>Dr. M. A. JAMAL MOHAMED YASEEN ZUBEIR</a:t>
            </a:r>
          </a:p>
          <a:p>
            <a:pPr algn="ctr"/>
            <a:r>
              <a:rPr lang="en-IN" dirty="0">
                <a:latin typeface="Bahnschrift" panose="020B0502040204020203" pitchFamily="34" charset="0"/>
              </a:rPr>
              <a:t>Assistant  Professor</a:t>
            </a:r>
            <a:endParaRPr lang="en-IN" sz="1800" dirty="0">
              <a:latin typeface="Bahnschrift" panose="020B0502040204020203" pitchFamily="34" charset="0"/>
            </a:endParaRPr>
          </a:p>
          <a:p>
            <a:pPr algn="ctr"/>
            <a:r>
              <a:rPr lang="en-IN" sz="1800" dirty="0">
                <a:latin typeface="Bahnschrift" panose="020B0502040204020203" pitchFamily="34" charset="0"/>
              </a:rPr>
              <a:t>	Department of Computer Science &amp; IT</a:t>
            </a:r>
          </a:p>
          <a:p>
            <a:pPr algn="ctr"/>
            <a:r>
              <a:rPr lang="en-IN" sz="1800" dirty="0">
                <a:latin typeface="Bahnschrift" panose="020B0502040204020203" pitchFamily="34" charset="0"/>
              </a:rPr>
              <a:t>Jamal Mohamed College(Autonomous)</a:t>
            </a:r>
          </a:p>
          <a:p>
            <a:pPr algn="ctr"/>
            <a:r>
              <a:rPr lang="en-IN" sz="1800">
                <a:latin typeface="Bahnschrift" panose="020B0502040204020203" pitchFamily="34" charset="0"/>
              </a:rPr>
              <a:t>	Tiruchirappalli - 620020</a:t>
            </a:r>
          </a:p>
          <a:p>
            <a:pPr algn="ctr"/>
            <a:endParaRPr lang="en-IN" sz="1800" dirty="0">
              <a:latin typeface="Bahnschrift" panose="020B0502040204020203" pitchFamily="34" charset="0"/>
            </a:endParaRPr>
          </a:p>
        </p:txBody>
      </p:sp>
    </p:spTree>
    <p:extLst>
      <p:ext uri="{BB962C8B-B14F-4D97-AF65-F5344CB8AC3E}">
        <p14:creationId xmlns:p14="http://schemas.microsoft.com/office/powerpoint/2010/main" val="1412472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06379"/>
          </a:xfrm>
        </p:spPr>
        <p:txBody>
          <a:bodyPr/>
          <a:lstStyle/>
          <a:p>
            <a:r>
              <a:rPr lang="en-US" dirty="0">
                <a:solidFill>
                  <a:schemeClr val="tx1"/>
                </a:solidFill>
                <a:latin typeface="Baskerville Old Face" panose="02020602080505020303" pitchFamily="18" charset="0"/>
              </a:rPr>
              <a:t>Java Evolution</a:t>
            </a:r>
          </a:p>
        </p:txBody>
      </p:sp>
      <p:sp>
        <p:nvSpPr>
          <p:cNvPr id="3" name="Content Placeholder 2"/>
          <p:cNvSpPr>
            <a:spLocks noGrp="1"/>
          </p:cNvSpPr>
          <p:nvPr>
            <p:ph idx="1"/>
          </p:nvPr>
        </p:nvSpPr>
        <p:spPr>
          <a:xfrm>
            <a:off x="677334" y="1679326"/>
            <a:ext cx="8596668" cy="4661316"/>
          </a:xfrm>
        </p:spPr>
        <p:txBody>
          <a:bodyPr>
            <a:noAutofit/>
          </a:bodyPr>
          <a:lstStyle/>
          <a:p>
            <a:pPr algn="just"/>
            <a:r>
              <a:rPr lang="en-US" sz="2400" dirty="0">
                <a:latin typeface="Times New Roman" panose="02020603050405020304" pitchFamily="18" charset="0"/>
                <a:cs typeface="Times New Roman" panose="02020603050405020304" pitchFamily="18" charset="0"/>
              </a:rPr>
              <a:t>Java programming language was originally developed by Sun Microsystems which was initiated by James Gosling and released in 1995 as core component of Sun Microsystems' Java platform (Java 1.0 [J2SE]).</a:t>
            </a:r>
          </a:p>
          <a:p>
            <a:pPr algn="just"/>
            <a:r>
              <a:rPr lang="en-US" sz="2400" dirty="0">
                <a:latin typeface="Times New Roman" panose="02020603050405020304" pitchFamily="18" charset="0"/>
                <a:cs typeface="Times New Roman" panose="02020603050405020304" pitchFamily="18" charset="0"/>
              </a:rPr>
              <a:t>The latest release of the Java Standard Edition is Java SE 8. With the advancement of Java and its widespread popularity, multiple configurations were built to suit various types of platforms. For example: J2EE for Enterprise Applications, J2ME for Mobile Applications.</a:t>
            </a:r>
          </a:p>
          <a:p>
            <a:pPr algn="just"/>
            <a:r>
              <a:rPr lang="en-US" sz="2400" dirty="0">
                <a:latin typeface="Times New Roman" panose="02020603050405020304" pitchFamily="18" charset="0"/>
                <a:cs typeface="Times New Roman" panose="02020603050405020304" pitchFamily="18" charset="0"/>
              </a:rPr>
              <a:t>The new J2 versions were renamed as Java SE, Java EE, and Java ME respectively. Java is guaranteed to be </a:t>
            </a:r>
            <a:r>
              <a:rPr lang="en-US" sz="2400" b="1" dirty="0">
                <a:latin typeface="Times New Roman" panose="02020603050405020304" pitchFamily="18" charset="0"/>
                <a:cs typeface="Times New Roman" panose="02020603050405020304" pitchFamily="18" charset="0"/>
              </a:rPr>
              <a:t>Write Once, Run Anywhere.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6852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06379"/>
          </a:xfrm>
        </p:spPr>
        <p:txBody>
          <a:bodyPr/>
          <a:lstStyle/>
          <a:p>
            <a:r>
              <a:rPr lang="en-US" dirty="0">
                <a:solidFill>
                  <a:schemeClr val="tx1"/>
                </a:solidFill>
                <a:latin typeface="Times New Roman" panose="02020603050405020304" pitchFamily="18" charset="0"/>
                <a:cs typeface="Times New Roman" panose="02020603050405020304" pitchFamily="18" charset="0"/>
              </a:rPr>
              <a:t>Java is −</a:t>
            </a:r>
          </a:p>
        </p:txBody>
      </p:sp>
      <p:sp>
        <p:nvSpPr>
          <p:cNvPr id="3" name="Content Placeholder 2"/>
          <p:cNvSpPr>
            <a:spLocks noGrp="1"/>
          </p:cNvSpPr>
          <p:nvPr>
            <p:ph idx="1"/>
          </p:nvPr>
        </p:nvSpPr>
        <p:spPr>
          <a:xfrm>
            <a:off x="677334" y="1515979"/>
            <a:ext cx="8596668" cy="5077326"/>
          </a:xfrm>
        </p:spPr>
        <p:txBody>
          <a:bodyPr>
            <a:noAutofit/>
          </a:bodyPr>
          <a:lstStyle/>
          <a:p>
            <a:r>
              <a:rPr lang="en-US" sz="2000" b="1" dirty="0">
                <a:latin typeface="Times New Roman" panose="02020603050405020304" pitchFamily="18" charset="0"/>
                <a:cs typeface="Times New Roman" panose="02020603050405020304" pitchFamily="18" charset="0"/>
              </a:rPr>
              <a:t>Object Oriented</a:t>
            </a:r>
            <a:r>
              <a:rPr lang="en-US" sz="2000" dirty="0">
                <a:latin typeface="Times New Roman" panose="02020603050405020304" pitchFamily="18" charset="0"/>
                <a:cs typeface="Times New Roman" panose="02020603050405020304" pitchFamily="18" charset="0"/>
              </a:rPr>
              <a:t> − In Java, everything is an Object. Java can be easily extended since it is based on the Object model.</a:t>
            </a:r>
          </a:p>
          <a:p>
            <a:r>
              <a:rPr lang="en-US" sz="2000" b="1" dirty="0">
                <a:latin typeface="Times New Roman" panose="02020603050405020304" pitchFamily="18" charset="0"/>
                <a:cs typeface="Times New Roman" panose="02020603050405020304" pitchFamily="18" charset="0"/>
              </a:rPr>
              <a:t>Platform Independent</a:t>
            </a:r>
            <a:r>
              <a:rPr lang="en-US" sz="2000" dirty="0">
                <a:latin typeface="Times New Roman" panose="02020603050405020304" pitchFamily="18" charset="0"/>
                <a:cs typeface="Times New Roman" panose="02020603050405020304" pitchFamily="18" charset="0"/>
              </a:rPr>
              <a:t> − Unlike many other programming languages including C and C++, when Java is compiled, it is not compiled into platform specific machine, rather into platform independent byte code. This byte code is distributed over the web and interpreted by the Virtual Machine (JVM) on whichever platform it is being run on.</a:t>
            </a:r>
          </a:p>
          <a:p>
            <a:r>
              <a:rPr lang="en-US" sz="2000" b="1" dirty="0">
                <a:latin typeface="Times New Roman" panose="02020603050405020304" pitchFamily="18" charset="0"/>
                <a:cs typeface="Times New Roman" panose="02020603050405020304" pitchFamily="18" charset="0"/>
              </a:rPr>
              <a:t>Simple</a:t>
            </a:r>
            <a:r>
              <a:rPr lang="en-US" sz="2000" dirty="0">
                <a:latin typeface="Times New Roman" panose="02020603050405020304" pitchFamily="18" charset="0"/>
                <a:cs typeface="Times New Roman" panose="02020603050405020304" pitchFamily="18" charset="0"/>
              </a:rPr>
              <a:t> − Java is designed to be easy to learn. If you understand the basic concept of OOP Java, it would be easy to master.</a:t>
            </a:r>
          </a:p>
          <a:p>
            <a:r>
              <a:rPr lang="en-US" sz="2000" b="1" dirty="0">
                <a:latin typeface="Times New Roman" panose="02020603050405020304" pitchFamily="18" charset="0"/>
                <a:cs typeface="Times New Roman" panose="02020603050405020304" pitchFamily="18" charset="0"/>
              </a:rPr>
              <a:t>Secure</a:t>
            </a:r>
            <a:r>
              <a:rPr lang="en-US" sz="2000" dirty="0">
                <a:latin typeface="Times New Roman" panose="02020603050405020304" pitchFamily="18" charset="0"/>
                <a:cs typeface="Times New Roman" panose="02020603050405020304" pitchFamily="18" charset="0"/>
              </a:rPr>
              <a:t> − With Java's secure feature it enables to develop virus-free, tamper-free systems. Authentication techniques are based on public-key encryption.</a:t>
            </a:r>
          </a:p>
          <a:p>
            <a:r>
              <a:rPr lang="en-US" sz="2000" b="1" dirty="0">
                <a:latin typeface="Times New Roman" panose="02020603050405020304" pitchFamily="18" charset="0"/>
                <a:cs typeface="Times New Roman" panose="02020603050405020304" pitchFamily="18" charset="0"/>
              </a:rPr>
              <a:t>Architecture-neutral</a:t>
            </a:r>
            <a:r>
              <a:rPr lang="en-US" sz="2000" dirty="0">
                <a:latin typeface="Times New Roman" panose="02020603050405020304" pitchFamily="18" charset="0"/>
                <a:cs typeface="Times New Roman" panose="02020603050405020304" pitchFamily="18" charset="0"/>
              </a:rPr>
              <a:t> − Java compiler generates an architecture-neutral object file format, which makes the compiled code executable on many processors, with the presence of Java runtime system.</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2494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45168"/>
            <a:ext cx="8596668" cy="6124073"/>
          </a:xfrm>
        </p:spPr>
        <p:txBody>
          <a:bodyPr>
            <a:noAutofit/>
          </a:bodyPr>
          <a:lstStyle/>
          <a:p>
            <a:pPr algn="just"/>
            <a:r>
              <a:rPr lang="en-US" sz="1900" b="1" dirty="0">
                <a:latin typeface="Times New Roman" panose="02020603050405020304" pitchFamily="18" charset="0"/>
                <a:cs typeface="Times New Roman" panose="02020603050405020304" pitchFamily="18" charset="0"/>
              </a:rPr>
              <a:t>Portable</a:t>
            </a:r>
            <a:r>
              <a:rPr lang="en-US" sz="1900" dirty="0">
                <a:latin typeface="Times New Roman" panose="02020603050405020304" pitchFamily="18" charset="0"/>
                <a:cs typeface="Times New Roman" panose="02020603050405020304" pitchFamily="18" charset="0"/>
              </a:rPr>
              <a:t> − Being architecture-neutral and having no implementation dependent aspects of the specification makes Java portable. Compiler in Java is written in ANSI C with a clean portability boundary, which is a POSIX subset.</a:t>
            </a:r>
          </a:p>
          <a:p>
            <a:pPr algn="just"/>
            <a:r>
              <a:rPr lang="en-US" sz="1900" b="1" dirty="0">
                <a:latin typeface="Times New Roman" panose="02020603050405020304" pitchFamily="18" charset="0"/>
                <a:cs typeface="Times New Roman" panose="02020603050405020304" pitchFamily="18" charset="0"/>
              </a:rPr>
              <a:t>Robust</a:t>
            </a:r>
            <a:r>
              <a:rPr lang="en-US" sz="1900" dirty="0">
                <a:latin typeface="Times New Roman" panose="02020603050405020304" pitchFamily="18" charset="0"/>
                <a:cs typeface="Times New Roman" panose="02020603050405020304" pitchFamily="18" charset="0"/>
              </a:rPr>
              <a:t> − Java makes an effort to eliminate error prone situations by emphasizing mainly on compile time error checking and runtime checking.</a:t>
            </a:r>
          </a:p>
          <a:p>
            <a:pPr algn="just"/>
            <a:r>
              <a:rPr lang="en-US" sz="1900" b="1" dirty="0">
                <a:latin typeface="Times New Roman" panose="02020603050405020304" pitchFamily="18" charset="0"/>
                <a:cs typeface="Times New Roman" panose="02020603050405020304" pitchFamily="18" charset="0"/>
              </a:rPr>
              <a:t>Multithreaded</a:t>
            </a:r>
            <a:r>
              <a:rPr lang="en-US" sz="1900" dirty="0">
                <a:latin typeface="Times New Roman" panose="02020603050405020304" pitchFamily="18" charset="0"/>
                <a:cs typeface="Times New Roman" panose="02020603050405020304" pitchFamily="18" charset="0"/>
              </a:rPr>
              <a:t> − With Java's multithreaded feature it is possible to write programs that can perform many tasks simultaneously. This design feature allows the developers to construct interactive applications that can run smoothly.</a:t>
            </a:r>
          </a:p>
          <a:p>
            <a:pPr algn="just"/>
            <a:r>
              <a:rPr lang="en-US" sz="1900" b="1" dirty="0">
                <a:latin typeface="Times New Roman" panose="02020603050405020304" pitchFamily="18" charset="0"/>
                <a:cs typeface="Times New Roman" panose="02020603050405020304" pitchFamily="18" charset="0"/>
              </a:rPr>
              <a:t>Interpreted</a:t>
            </a:r>
            <a:r>
              <a:rPr lang="en-US" sz="1900" dirty="0">
                <a:latin typeface="Times New Roman" panose="02020603050405020304" pitchFamily="18" charset="0"/>
                <a:cs typeface="Times New Roman" panose="02020603050405020304" pitchFamily="18" charset="0"/>
              </a:rPr>
              <a:t> − Java byte code is translated on the fly to native machine instructions and is not stored anywhere. The development process is more rapid and analytical since the linking is an incremental and light-weight process.</a:t>
            </a:r>
          </a:p>
          <a:p>
            <a:pPr algn="just"/>
            <a:r>
              <a:rPr lang="en-US" sz="1900" b="1" dirty="0">
                <a:latin typeface="Times New Roman" panose="02020603050405020304" pitchFamily="18" charset="0"/>
                <a:cs typeface="Times New Roman" panose="02020603050405020304" pitchFamily="18" charset="0"/>
              </a:rPr>
              <a:t>High Performance</a:t>
            </a:r>
            <a:r>
              <a:rPr lang="en-US" sz="1900" dirty="0">
                <a:latin typeface="Times New Roman" panose="02020603050405020304" pitchFamily="18" charset="0"/>
                <a:cs typeface="Times New Roman" panose="02020603050405020304" pitchFamily="18" charset="0"/>
              </a:rPr>
              <a:t> − With the use of Just-In-Time compilers, Java enables high performance.</a:t>
            </a:r>
          </a:p>
          <a:p>
            <a:pPr algn="just"/>
            <a:r>
              <a:rPr lang="en-US" sz="1900" b="1" dirty="0">
                <a:latin typeface="Times New Roman" panose="02020603050405020304" pitchFamily="18" charset="0"/>
                <a:cs typeface="Times New Roman" panose="02020603050405020304" pitchFamily="18" charset="0"/>
              </a:rPr>
              <a:t>Distributed</a:t>
            </a:r>
            <a:r>
              <a:rPr lang="en-US" sz="1900" dirty="0">
                <a:latin typeface="Times New Roman" panose="02020603050405020304" pitchFamily="18" charset="0"/>
                <a:cs typeface="Times New Roman" panose="02020603050405020304" pitchFamily="18" charset="0"/>
              </a:rPr>
              <a:t> − Java is designed for the distributed environment of the internet.</a:t>
            </a:r>
          </a:p>
          <a:p>
            <a:pPr algn="just"/>
            <a:r>
              <a:rPr lang="en-US" sz="1900" b="1" dirty="0">
                <a:latin typeface="Times New Roman" panose="02020603050405020304" pitchFamily="18" charset="0"/>
                <a:cs typeface="Times New Roman" panose="02020603050405020304" pitchFamily="18" charset="0"/>
              </a:rPr>
              <a:t>Dynamic</a:t>
            </a:r>
            <a:r>
              <a:rPr lang="en-US" sz="1900" dirty="0">
                <a:latin typeface="Times New Roman" panose="02020603050405020304" pitchFamily="18" charset="0"/>
                <a:cs typeface="Times New Roman" panose="02020603050405020304" pitchFamily="18" charset="0"/>
              </a:rPr>
              <a:t> − Java is considered to be more dynamic than C or C++ since it is designed to adapt to an evolving environment. Java programs can carry extensive amount of run-time information that can be used to verify and resolve accesses to objects on run-time.</a:t>
            </a:r>
          </a:p>
        </p:txBody>
      </p:sp>
    </p:spTree>
    <p:extLst>
      <p:ext uri="{BB962C8B-B14F-4D97-AF65-F5344CB8AC3E}">
        <p14:creationId xmlns:p14="http://schemas.microsoft.com/office/powerpoint/2010/main" val="558242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Baskerville Old Face" panose="02020602080505020303" pitchFamily="18" charset="0"/>
              </a:rPr>
              <a:t>History</a:t>
            </a:r>
          </a:p>
        </p:txBody>
      </p:sp>
      <p:sp>
        <p:nvSpPr>
          <p:cNvPr id="3" name="Content Placeholder 2"/>
          <p:cNvSpPr>
            <a:spLocks noGrp="1"/>
          </p:cNvSpPr>
          <p:nvPr>
            <p:ph idx="1"/>
          </p:nvPr>
        </p:nvSpPr>
        <p:spPr>
          <a:xfrm>
            <a:off x="677334" y="1522664"/>
            <a:ext cx="8596668" cy="5022516"/>
          </a:xfrm>
        </p:spPr>
        <p:txBody>
          <a:bodyPr>
            <a:normAutofit/>
          </a:bodyPr>
          <a:lstStyle/>
          <a:p>
            <a:pPr algn="just"/>
            <a:r>
              <a:rPr lang="en-US" sz="1900" dirty="0">
                <a:latin typeface="Times New Roman" panose="02020603050405020304" pitchFamily="18" charset="0"/>
                <a:cs typeface="Times New Roman" panose="02020603050405020304" pitchFamily="18" charset="0"/>
              </a:rPr>
              <a:t>Java is used in internet programming, mobile devices, games, e-business solutions, etc. There are given significant points that describe the history of Java.</a:t>
            </a:r>
          </a:p>
          <a:p>
            <a:pPr marL="0" indent="0" algn="just">
              <a:buNone/>
            </a:pPr>
            <a:r>
              <a:rPr lang="en-US" sz="1900" dirty="0">
                <a:latin typeface="Times New Roman" panose="02020603050405020304" pitchFamily="18" charset="0"/>
                <a:cs typeface="Times New Roman" panose="02020603050405020304" pitchFamily="18" charset="0"/>
              </a:rPr>
              <a:t>1) </a:t>
            </a:r>
            <a:r>
              <a:rPr lang="en-US" sz="1900" b="1" dirty="0">
                <a:latin typeface="Times New Roman" panose="02020603050405020304" pitchFamily="18" charset="0"/>
                <a:cs typeface="Times New Roman" panose="02020603050405020304" pitchFamily="18" charset="0"/>
                <a:hlinkClick r:id="rId2"/>
              </a:rPr>
              <a:t>James Gosling</a:t>
            </a:r>
            <a:r>
              <a:rPr lang="en-US" sz="1900" dirty="0">
                <a:latin typeface="Times New Roman" panose="02020603050405020304" pitchFamily="18" charset="0"/>
                <a:cs typeface="Times New Roman" panose="02020603050405020304" pitchFamily="18" charset="0"/>
              </a:rPr>
              <a:t>, </a:t>
            </a:r>
            <a:r>
              <a:rPr lang="en-US" sz="1900" b="1" dirty="0">
                <a:latin typeface="Times New Roman" panose="02020603050405020304" pitchFamily="18" charset="0"/>
                <a:cs typeface="Times New Roman" panose="02020603050405020304" pitchFamily="18" charset="0"/>
              </a:rPr>
              <a:t>Mike Sheridan</a:t>
            </a:r>
            <a:r>
              <a:rPr lang="en-US" sz="1900" dirty="0">
                <a:latin typeface="Times New Roman" panose="02020603050405020304" pitchFamily="18" charset="0"/>
                <a:cs typeface="Times New Roman" panose="02020603050405020304" pitchFamily="18" charset="0"/>
              </a:rPr>
              <a:t>, and </a:t>
            </a:r>
            <a:r>
              <a:rPr lang="en-US" sz="1900" b="1" dirty="0">
                <a:latin typeface="Times New Roman" panose="02020603050405020304" pitchFamily="18" charset="0"/>
                <a:cs typeface="Times New Roman" panose="02020603050405020304" pitchFamily="18" charset="0"/>
              </a:rPr>
              <a:t>Patrick Naughton</a:t>
            </a:r>
            <a:r>
              <a:rPr lang="en-US" sz="1900" dirty="0">
                <a:latin typeface="Times New Roman" panose="02020603050405020304" pitchFamily="18" charset="0"/>
                <a:cs typeface="Times New Roman" panose="02020603050405020304" pitchFamily="18" charset="0"/>
              </a:rPr>
              <a:t> initiated the Java language project in June 1991. The small team of sun engineers called </a:t>
            </a:r>
            <a:r>
              <a:rPr lang="en-US" sz="1900" b="1" dirty="0">
                <a:latin typeface="Times New Roman" panose="02020603050405020304" pitchFamily="18" charset="0"/>
                <a:cs typeface="Times New Roman" panose="02020603050405020304" pitchFamily="18" charset="0"/>
              </a:rPr>
              <a:t>Green Team</a:t>
            </a:r>
            <a:r>
              <a:rPr lang="en-US" sz="1900" dirty="0">
                <a:latin typeface="Times New Roman" panose="02020603050405020304" pitchFamily="18" charset="0"/>
                <a:cs typeface="Times New Roman" panose="02020603050405020304" pitchFamily="18" charset="0"/>
              </a:rPr>
              <a:t>.</a:t>
            </a:r>
          </a:p>
          <a:p>
            <a:pPr marL="0" indent="0" algn="just">
              <a:buNone/>
            </a:pPr>
            <a:r>
              <a:rPr lang="en-US" sz="1900" dirty="0">
                <a:latin typeface="Times New Roman" panose="02020603050405020304" pitchFamily="18" charset="0"/>
                <a:cs typeface="Times New Roman" panose="02020603050405020304" pitchFamily="18" charset="0"/>
              </a:rPr>
              <a:t>2) Initially designed for small, </a:t>
            </a:r>
            <a:r>
              <a:rPr lang="en-US" sz="1900" dirty="0">
                <a:latin typeface="Times New Roman" panose="02020603050405020304" pitchFamily="18" charset="0"/>
                <a:cs typeface="Times New Roman" panose="02020603050405020304" pitchFamily="18" charset="0"/>
                <a:hlinkClick r:id="rId3"/>
              </a:rPr>
              <a:t>embedded systems</a:t>
            </a:r>
            <a:r>
              <a:rPr lang="en-US" sz="1900" dirty="0">
                <a:latin typeface="Times New Roman" panose="02020603050405020304" pitchFamily="18" charset="0"/>
                <a:cs typeface="Times New Roman" panose="02020603050405020304" pitchFamily="18" charset="0"/>
              </a:rPr>
              <a:t> in electronic appliances like set-top boxes.</a:t>
            </a:r>
          </a:p>
          <a:p>
            <a:pPr marL="0" indent="0" algn="just">
              <a:buNone/>
            </a:pPr>
            <a:r>
              <a:rPr lang="en-US" sz="1900" dirty="0">
                <a:latin typeface="Times New Roman" panose="02020603050405020304" pitchFamily="18" charset="0"/>
                <a:cs typeface="Times New Roman" panose="02020603050405020304" pitchFamily="18" charset="0"/>
              </a:rPr>
              <a:t>3) Firstly, it was called </a:t>
            </a:r>
            <a:r>
              <a:rPr lang="en-US" sz="1900" b="1" dirty="0">
                <a:latin typeface="Times New Roman" panose="02020603050405020304" pitchFamily="18" charset="0"/>
                <a:cs typeface="Times New Roman" panose="02020603050405020304" pitchFamily="18" charset="0"/>
              </a:rPr>
              <a:t>"</a:t>
            </a:r>
            <a:r>
              <a:rPr lang="en-US" sz="1900" b="1" dirty="0" err="1">
                <a:latin typeface="Times New Roman" panose="02020603050405020304" pitchFamily="18" charset="0"/>
                <a:cs typeface="Times New Roman" panose="02020603050405020304" pitchFamily="18" charset="0"/>
              </a:rPr>
              <a:t>Greentalk</a:t>
            </a:r>
            <a:r>
              <a:rPr lang="en-US" sz="1900" b="1" dirty="0">
                <a:latin typeface="Times New Roman" panose="02020603050405020304" pitchFamily="18" charset="0"/>
                <a:cs typeface="Times New Roman" panose="02020603050405020304" pitchFamily="18" charset="0"/>
              </a:rPr>
              <a:t>"</a:t>
            </a:r>
            <a:r>
              <a:rPr lang="en-US" sz="1900" dirty="0">
                <a:latin typeface="Times New Roman" panose="02020603050405020304" pitchFamily="18" charset="0"/>
                <a:cs typeface="Times New Roman" panose="02020603050405020304" pitchFamily="18" charset="0"/>
              </a:rPr>
              <a:t> by James Gosling, and the file extension was .</a:t>
            </a:r>
            <a:r>
              <a:rPr lang="en-US" sz="1900" dirty="0" err="1">
                <a:latin typeface="Times New Roman" panose="02020603050405020304" pitchFamily="18" charset="0"/>
                <a:cs typeface="Times New Roman" panose="02020603050405020304" pitchFamily="18" charset="0"/>
              </a:rPr>
              <a:t>gt.</a:t>
            </a:r>
            <a:endParaRPr lang="en-US" sz="1900" dirty="0">
              <a:latin typeface="Times New Roman" panose="02020603050405020304" pitchFamily="18" charset="0"/>
              <a:cs typeface="Times New Roman" panose="02020603050405020304" pitchFamily="18" charset="0"/>
            </a:endParaRPr>
          </a:p>
          <a:p>
            <a:pPr algn="just"/>
            <a:r>
              <a:rPr lang="en-US" sz="1900" dirty="0">
                <a:latin typeface="Times New Roman" panose="02020603050405020304" pitchFamily="18" charset="0"/>
                <a:cs typeface="Times New Roman" panose="02020603050405020304" pitchFamily="18" charset="0"/>
              </a:rPr>
              <a:t>4) After that, it was called </a:t>
            </a:r>
            <a:r>
              <a:rPr lang="en-US" sz="1900" b="1" dirty="0">
                <a:latin typeface="Times New Roman" panose="02020603050405020304" pitchFamily="18" charset="0"/>
                <a:cs typeface="Times New Roman" panose="02020603050405020304" pitchFamily="18" charset="0"/>
              </a:rPr>
              <a:t>Oak</a:t>
            </a:r>
            <a:r>
              <a:rPr lang="en-US" sz="1900" dirty="0">
                <a:latin typeface="Times New Roman" panose="02020603050405020304" pitchFamily="18" charset="0"/>
                <a:cs typeface="Times New Roman" panose="02020603050405020304" pitchFamily="18" charset="0"/>
              </a:rPr>
              <a:t> and was developed as a part of the Green project.</a:t>
            </a:r>
          </a:p>
          <a:p>
            <a:pPr algn="just"/>
            <a:r>
              <a:rPr lang="en-US" sz="1900" dirty="0">
                <a:latin typeface="Times New Roman" panose="02020603050405020304" pitchFamily="18" charset="0"/>
                <a:cs typeface="Times New Roman" panose="02020603050405020304" pitchFamily="18" charset="0"/>
              </a:rPr>
              <a:t>Why Java named "Oak"?</a:t>
            </a:r>
          </a:p>
          <a:p>
            <a:pPr algn="just"/>
            <a:r>
              <a:rPr lang="en-US" sz="1900" dirty="0">
                <a:latin typeface="Times New Roman" panose="02020603050405020304" pitchFamily="18" charset="0"/>
                <a:cs typeface="Times New Roman" panose="02020603050405020304" pitchFamily="18" charset="0"/>
              </a:rPr>
              <a:t>5) </a:t>
            </a:r>
            <a:r>
              <a:rPr lang="en-US" sz="1900" b="1" dirty="0">
                <a:latin typeface="Times New Roman" panose="02020603050405020304" pitchFamily="18" charset="0"/>
                <a:cs typeface="Times New Roman" panose="02020603050405020304" pitchFamily="18" charset="0"/>
              </a:rPr>
              <a:t>Why Oak?</a:t>
            </a:r>
            <a:r>
              <a:rPr lang="en-US" sz="1900" dirty="0">
                <a:latin typeface="Times New Roman" panose="02020603050405020304" pitchFamily="18" charset="0"/>
                <a:cs typeface="Times New Roman" panose="02020603050405020304" pitchFamily="18" charset="0"/>
              </a:rPr>
              <a:t> Oak is a symbol of strength and chosen as a national tree of many countries like the U.S.A., France, Germany, Romania, etc.</a:t>
            </a:r>
          </a:p>
          <a:p>
            <a:pPr algn="just"/>
            <a:r>
              <a:rPr lang="en-US" sz="1900" dirty="0">
                <a:latin typeface="Times New Roman" panose="02020603050405020304" pitchFamily="18" charset="0"/>
                <a:cs typeface="Times New Roman" panose="02020603050405020304" pitchFamily="18" charset="0"/>
              </a:rPr>
              <a:t>6) In 1995, Oak was renamed as </a:t>
            </a:r>
            <a:r>
              <a:rPr lang="en-US" sz="1900" b="1" dirty="0">
                <a:latin typeface="Times New Roman" panose="02020603050405020304" pitchFamily="18" charset="0"/>
                <a:cs typeface="Times New Roman" panose="02020603050405020304" pitchFamily="18" charset="0"/>
              </a:rPr>
              <a:t>"Java"</a:t>
            </a:r>
            <a:r>
              <a:rPr lang="en-US" sz="1900" dirty="0">
                <a:latin typeface="Times New Roman" panose="02020603050405020304" pitchFamily="18" charset="0"/>
                <a:cs typeface="Times New Roman" panose="02020603050405020304" pitchFamily="18" charset="0"/>
              </a:rPr>
              <a:t> because it was already a trademark by Oak Technologies.</a:t>
            </a:r>
          </a:p>
          <a:p>
            <a:pPr marL="0" indent="0" algn="just">
              <a:buNone/>
            </a:pPr>
            <a:endParaRPr lang="en-US" sz="1900" dirty="0">
              <a:latin typeface="Times New Roman" panose="02020603050405020304" pitchFamily="18" charset="0"/>
              <a:cs typeface="Times New Roman" panose="02020603050405020304" pitchFamily="18" charset="0"/>
            </a:endParaRPr>
          </a:p>
          <a:p>
            <a:pPr marL="0" indent="0" algn="just">
              <a:buNone/>
            </a:pPr>
            <a:endParaRPr lang="en-US"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222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33137"/>
            <a:ext cx="8596668" cy="6218184"/>
          </a:xfrm>
        </p:spPr>
        <p:txBody>
          <a:bodyPr>
            <a:normAutofit/>
          </a:bodyPr>
          <a:lstStyle/>
          <a:p>
            <a:pPr algn="just"/>
            <a:r>
              <a:rPr lang="en-US" sz="2000" dirty="0">
                <a:latin typeface="Times New Roman" panose="02020603050405020304" pitchFamily="18" charset="0"/>
                <a:cs typeface="Times New Roman" panose="02020603050405020304" pitchFamily="18" charset="0"/>
              </a:rPr>
              <a:t>Why Java Programming named "Java"?</a:t>
            </a:r>
          </a:p>
          <a:p>
            <a:pPr marL="0" indent="0" algn="just">
              <a:buNone/>
            </a:pPr>
            <a:r>
              <a:rPr lang="en-US" sz="2000" dirty="0">
                <a:latin typeface="Times New Roman" panose="02020603050405020304" pitchFamily="18" charset="0"/>
                <a:cs typeface="Times New Roman" panose="02020603050405020304" pitchFamily="18" charset="0"/>
              </a:rPr>
              <a:t>7) </a:t>
            </a:r>
            <a:r>
              <a:rPr lang="en-US" sz="2000" b="1" dirty="0">
                <a:latin typeface="Times New Roman" panose="02020603050405020304" pitchFamily="18" charset="0"/>
                <a:cs typeface="Times New Roman" panose="02020603050405020304" pitchFamily="18" charset="0"/>
              </a:rPr>
              <a:t>Why had they chosen java name for Java language?</a:t>
            </a:r>
            <a:r>
              <a:rPr lang="en-US" sz="2000" dirty="0">
                <a:latin typeface="Times New Roman" panose="02020603050405020304" pitchFamily="18" charset="0"/>
                <a:cs typeface="Times New Roman" panose="02020603050405020304" pitchFamily="18" charset="0"/>
              </a:rPr>
              <a:t> The team gathered to choose a new name. The suggested words were "dynamic", "revolutionary", "Silk", "jolt", "DNA", etc. They wanted something that reflected the essence of the technology: revolutionary, dynamic, lively, cool, unique, and easy to spell and fun to say.</a:t>
            </a:r>
          </a:p>
          <a:p>
            <a:pPr algn="just"/>
            <a:r>
              <a:rPr lang="en-US" sz="2000" dirty="0">
                <a:latin typeface="Times New Roman" panose="02020603050405020304" pitchFamily="18" charset="0"/>
                <a:cs typeface="Times New Roman" panose="02020603050405020304" pitchFamily="18" charset="0"/>
              </a:rPr>
              <a:t>According to James Gosling, "Java was one of the top choices along with </a:t>
            </a:r>
            <a:r>
              <a:rPr lang="en-US" sz="2000" b="1" dirty="0">
                <a:latin typeface="Times New Roman" panose="02020603050405020304" pitchFamily="18" charset="0"/>
                <a:cs typeface="Times New Roman" panose="02020603050405020304" pitchFamily="18" charset="0"/>
              </a:rPr>
              <a:t>Silk</a:t>
            </a:r>
            <a:r>
              <a:rPr lang="en-US" sz="2000" dirty="0">
                <a:latin typeface="Times New Roman" panose="02020603050405020304" pitchFamily="18" charset="0"/>
                <a:cs typeface="Times New Roman" panose="02020603050405020304" pitchFamily="18" charset="0"/>
              </a:rPr>
              <a:t>". Since Java was so unique, most of the team members preferred Java than other names.</a:t>
            </a:r>
          </a:p>
          <a:p>
            <a:pPr marL="0" indent="0" algn="just">
              <a:buNone/>
            </a:pPr>
            <a:r>
              <a:rPr lang="en-US" sz="2000" dirty="0">
                <a:latin typeface="Times New Roman" panose="02020603050405020304" pitchFamily="18" charset="0"/>
                <a:cs typeface="Times New Roman" panose="02020603050405020304" pitchFamily="18" charset="0"/>
              </a:rPr>
              <a:t>8) Java is an island of Indonesia where the first coffee was produced (called java coffee). It is a kind of espresso bean. Java name was chosen by James Gosling while having coffee near his office.</a:t>
            </a:r>
          </a:p>
          <a:p>
            <a:pPr marL="0" indent="0" algn="just">
              <a:buNone/>
            </a:pPr>
            <a:r>
              <a:rPr lang="en-US" sz="2000" dirty="0">
                <a:latin typeface="Times New Roman" panose="02020603050405020304" pitchFamily="18" charset="0"/>
                <a:cs typeface="Times New Roman" panose="02020603050405020304" pitchFamily="18" charset="0"/>
              </a:rPr>
              <a:t>9) Notice that Java is just a name, not an acronym.</a:t>
            </a:r>
          </a:p>
          <a:p>
            <a:pPr marL="0" indent="0" algn="just">
              <a:buNone/>
            </a:pPr>
            <a:r>
              <a:rPr lang="en-US" sz="2000" dirty="0">
                <a:latin typeface="Times New Roman" panose="02020603050405020304" pitchFamily="18" charset="0"/>
                <a:cs typeface="Times New Roman" panose="02020603050405020304" pitchFamily="18" charset="0"/>
              </a:rPr>
              <a:t>10) Initially developed by James Gosling at </a:t>
            </a:r>
            <a:r>
              <a:rPr lang="en-US" sz="2000" dirty="0">
                <a:latin typeface="Times New Roman" panose="02020603050405020304" pitchFamily="18" charset="0"/>
                <a:cs typeface="Times New Roman" panose="02020603050405020304" pitchFamily="18" charset="0"/>
                <a:hlinkClick r:id="rId2"/>
              </a:rPr>
              <a:t>Sun Microsystems</a:t>
            </a:r>
            <a:r>
              <a:rPr lang="en-US" sz="2000" dirty="0">
                <a:latin typeface="Times New Roman" panose="02020603050405020304" pitchFamily="18" charset="0"/>
                <a:cs typeface="Times New Roman" panose="02020603050405020304" pitchFamily="18" charset="0"/>
              </a:rPr>
              <a:t> (which is now a subsidiary of Oracle Corporation) and released in 1995.</a:t>
            </a:r>
          </a:p>
          <a:p>
            <a:pPr marL="0" indent="0" algn="just">
              <a:buNone/>
            </a:pPr>
            <a:r>
              <a:rPr lang="en-US" sz="2000" dirty="0">
                <a:latin typeface="Times New Roman" panose="02020603050405020304" pitchFamily="18" charset="0"/>
                <a:cs typeface="Times New Roman" panose="02020603050405020304" pitchFamily="18" charset="0"/>
              </a:rPr>
              <a:t>11) In 1995, Time magazine called </a:t>
            </a:r>
            <a:r>
              <a:rPr lang="en-US" sz="2000" b="1" dirty="0">
                <a:latin typeface="Times New Roman" panose="02020603050405020304" pitchFamily="18" charset="0"/>
                <a:cs typeface="Times New Roman" panose="02020603050405020304" pitchFamily="18" charset="0"/>
              </a:rPr>
              <a:t>Java one of the Ten Best Products of 1995</a:t>
            </a:r>
            <a:r>
              <a:rPr lang="en-US"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378562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0209"/>
            <a:ext cx="8596668" cy="6638794"/>
          </a:xfrm>
        </p:spPr>
        <p:txBody>
          <a:bodyPr>
            <a:normAutofit fontScale="92500" lnSpcReduction="20000"/>
          </a:bodyPr>
          <a:lstStyle/>
          <a:p>
            <a:pPr marL="0" indent="0" algn="just">
              <a:buNone/>
            </a:pPr>
            <a:r>
              <a:rPr lang="en-US" sz="2000" dirty="0">
                <a:latin typeface="Times New Roman" panose="02020603050405020304" pitchFamily="18" charset="0"/>
                <a:cs typeface="Times New Roman" panose="02020603050405020304" pitchFamily="18" charset="0"/>
              </a:rPr>
              <a:t>12) JDK 1.0 released in(January 23, 1996). After the first release of Java, there have been many additional features added to the language. Now Java is being used in Windows applications, Web applications, enterprise applications, mobile applications, cards, etc. Each new version adds the new features in Java.</a:t>
            </a:r>
          </a:p>
          <a:p>
            <a:pPr algn="just"/>
            <a:r>
              <a:rPr lang="en-US" sz="2000" b="1" dirty="0">
                <a:latin typeface="Times New Roman" panose="02020603050405020304" pitchFamily="18" charset="0"/>
                <a:cs typeface="Times New Roman" panose="02020603050405020304" pitchFamily="18" charset="0"/>
              </a:rPr>
              <a:t>Java Version History</a:t>
            </a:r>
          </a:p>
          <a:p>
            <a:pPr marL="0" indent="0" algn="just">
              <a:buNone/>
            </a:pPr>
            <a:r>
              <a:rPr lang="en-US" sz="2000" dirty="0">
                <a:latin typeface="Times New Roman" panose="02020603050405020304" pitchFamily="18" charset="0"/>
                <a:cs typeface="Times New Roman" panose="02020603050405020304" pitchFamily="18" charset="0"/>
              </a:rPr>
              <a:t>Many java versions have been released till now. The current stable release of Java is Java SE 10.</a:t>
            </a:r>
            <a:endParaRPr lang="en-US" sz="2000" b="1"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JDK Alpha and Beta (1995)</a:t>
            </a:r>
          </a:p>
          <a:p>
            <a:r>
              <a:rPr lang="en-US" sz="2000" dirty="0">
                <a:latin typeface="Times New Roman" panose="02020603050405020304" pitchFamily="18" charset="0"/>
                <a:cs typeface="Times New Roman" panose="02020603050405020304" pitchFamily="18" charset="0"/>
              </a:rPr>
              <a:t>JDK 1.0 (23rd Jan 1996)</a:t>
            </a:r>
          </a:p>
          <a:p>
            <a:r>
              <a:rPr lang="en-US" sz="2000" dirty="0">
                <a:latin typeface="Times New Roman" panose="02020603050405020304" pitchFamily="18" charset="0"/>
                <a:cs typeface="Times New Roman" panose="02020603050405020304" pitchFamily="18" charset="0"/>
              </a:rPr>
              <a:t>JDK 1.1 (19th Feb 1997)</a:t>
            </a:r>
          </a:p>
          <a:p>
            <a:r>
              <a:rPr lang="en-US" sz="2000" dirty="0">
                <a:latin typeface="Times New Roman" panose="02020603050405020304" pitchFamily="18" charset="0"/>
                <a:cs typeface="Times New Roman" panose="02020603050405020304" pitchFamily="18" charset="0"/>
              </a:rPr>
              <a:t>J2SE 1.2 (8th Dec 1998)</a:t>
            </a:r>
          </a:p>
          <a:p>
            <a:r>
              <a:rPr lang="en-US" sz="2000" dirty="0">
                <a:latin typeface="Times New Roman" panose="02020603050405020304" pitchFamily="18" charset="0"/>
                <a:cs typeface="Times New Roman" panose="02020603050405020304" pitchFamily="18" charset="0"/>
              </a:rPr>
              <a:t>J2SE 1.3 (8th May 2000)</a:t>
            </a:r>
          </a:p>
          <a:p>
            <a:r>
              <a:rPr lang="en-US" sz="2000" dirty="0">
                <a:latin typeface="Times New Roman" panose="02020603050405020304" pitchFamily="18" charset="0"/>
                <a:cs typeface="Times New Roman" panose="02020603050405020304" pitchFamily="18" charset="0"/>
              </a:rPr>
              <a:t>J2SE 1.4 (6th Feb 2002)</a:t>
            </a:r>
          </a:p>
          <a:p>
            <a:r>
              <a:rPr lang="en-US" sz="2000" dirty="0">
                <a:latin typeface="Times New Roman" panose="02020603050405020304" pitchFamily="18" charset="0"/>
                <a:cs typeface="Times New Roman" panose="02020603050405020304" pitchFamily="18" charset="0"/>
              </a:rPr>
              <a:t>J2SE 5.0 (30th Sep 2004)</a:t>
            </a:r>
          </a:p>
          <a:p>
            <a:r>
              <a:rPr lang="en-US" sz="2000" dirty="0">
                <a:latin typeface="Times New Roman" panose="02020603050405020304" pitchFamily="18" charset="0"/>
                <a:cs typeface="Times New Roman" panose="02020603050405020304" pitchFamily="18" charset="0"/>
              </a:rPr>
              <a:t>Java SE 6 (11th Dec 2006)</a:t>
            </a:r>
          </a:p>
          <a:p>
            <a:r>
              <a:rPr lang="en-US" sz="2000" dirty="0">
                <a:latin typeface="Times New Roman" panose="02020603050405020304" pitchFamily="18" charset="0"/>
                <a:cs typeface="Times New Roman" panose="02020603050405020304" pitchFamily="18" charset="0"/>
              </a:rPr>
              <a:t>Java SE 7 (28th July 2011)</a:t>
            </a:r>
          </a:p>
          <a:p>
            <a:r>
              <a:rPr lang="en-US" sz="2000" dirty="0">
                <a:latin typeface="Times New Roman" panose="02020603050405020304" pitchFamily="18" charset="0"/>
                <a:cs typeface="Times New Roman" panose="02020603050405020304" pitchFamily="18" charset="0"/>
              </a:rPr>
              <a:t>Java SE 8 (18th Mar 2014)</a:t>
            </a:r>
          </a:p>
          <a:p>
            <a:r>
              <a:rPr lang="en-US" sz="2000" dirty="0">
                <a:latin typeface="Times New Roman" panose="02020603050405020304" pitchFamily="18" charset="0"/>
                <a:cs typeface="Times New Roman" panose="02020603050405020304" pitchFamily="18" charset="0"/>
              </a:rPr>
              <a:t>Java SE 9 (21st Sep 2017)</a:t>
            </a:r>
          </a:p>
          <a:p>
            <a:r>
              <a:rPr lang="en-US" sz="2000" dirty="0">
                <a:latin typeface="Times New Roman" panose="02020603050405020304" pitchFamily="18" charset="0"/>
                <a:cs typeface="Times New Roman" panose="02020603050405020304" pitchFamily="18" charset="0"/>
              </a:rPr>
              <a:t>Java SE 10 (20th Mar 2018)</a:t>
            </a: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1711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48295"/>
            <a:ext cx="8596668" cy="834189"/>
          </a:xfrm>
        </p:spPr>
        <p:txBody>
          <a:bodyPr/>
          <a:lstStyle/>
          <a:p>
            <a:r>
              <a:rPr lang="en-US" dirty="0">
                <a:solidFill>
                  <a:schemeClr val="tx1"/>
                </a:solidFill>
                <a:latin typeface="Baskerville Old Face" panose="02020602080505020303" pitchFamily="18" charset="0"/>
              </a:rPr>
              <a:t>Features of Java</a:t>
            </a:r>
          </a:p>
        </p:txBody>
      </p:sp>
      <p:sp>
        <p:nvSpPr>
          <p:cNvPr id="3" name="Content Placeholder 2"/>
          <p:cNvSpPr>
            <a:spLocks noGrp="1"/>
          </p:cNvSpPr>
          <p:nvPr>
            <p:ph idx="1"/>
          </p:nvPr>
        </p:nvSpPr>
        <p:spPr>
          <a:xfrm>
            <a:off x="677334" y="794084"/>
            <a:ext cx="8596668" cy="5763127"/>
          </a:xfrm>
        </p:spPr>
        <p:txBody>
          <a:bodyPr>
            <a:normAutofit/>
          </a:bodyPr>
          <a:lstStyle/>
          <a:p>
            <a:pPr algn="just"/>
            <a:r>
              <a:rPr lang="en-US" sz="1900" dirty="0">
                <a:latin typeface="Times New Roman" panose="02020603050405020304" pitchFamily="18" charset="0"/>
                <a:cs typeface="Times New Roman" panose="02020603050405020304" pitchFamily="18" charset="0"/>
              </a:rPr>
              <a:t>The primary objective of </a:t>
            </a:r>
            <a:r>
              <a:rPr lang="en-US" sz="1900" dirty="0">
                <a:latin typeface="Times New Roman" panose="02020603050405020304" pitchFamily="18" charset="0"/>
                <a:cs typeface="Times New Roman" panose="02020603050405020304" pitchFamily="18" charset="0"/>
                <a:hlinkClick r:id="rId2"/>
              </a:rPr>
              <a:t>Java programming</a:t>
            </a:r>
            <a:r>
              <a:rPr lang="en-US" sz="1900" dirty="0">
                <a:latin typeface="Times New Roman" panose="02020603050405020304" pitchFamily="18" charset="0"/>
                <a:cs typeface="Times New Roman" panose="02020603050405020304" pitchFamily="18" charset="0"/>
              </a:rPr>
              <a:t> language creation was to make it portable, simple and secure programming language. Apart from this, there are also some excellent features which play an important role in the popularity of this language. The features of Java are also known as java </a:t>
            </a:r>
            <a:r>
              <a:rPr lang="en-US" sz="1900" i="1" dirty="0">
                <a:latin typeface="Times New Roman" panose="02020603050405020304" pitchFamily="18" charset="0"/>
                <a:cs typeface="Times New Roman" panose="02020603050405020304" pitchFamily="18" charset="0"/>
              </a:rPr>
              <a:t>buzzwords</a:t>
            </a:r>
            <a:r>
              <a:rPr lang="en-US" sz="1900" dirty="0">
                <a:latin typeface="Times New Roman" panose="02020603050405020304" pitchFamily="18" charset="0"/>
                <a:cs typeface="Times New Roman" panose="02020603050405020304" pitchFamily="18" charset="0"/>
              </a:rPr>
              <a:t>.</a:t>
            </a:r>
          </a:p>
          <a:p>
            <a:pPr algn="just"/>
            <a:endParaRPr lang="en-US" sz="19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9194" y="2129783"/>
            <a:ext cx="4932947" cy="4427428"/>
          </a:xfrm>
          <a:prstGeom prst="rect">
            <a:avLst/>
          </a:prstGeom>
        </p:spPr>
      </p:pic>
    </p:spTree>
    <p:extLst>
      <p:ext uri="{BB962C8B-B14F-4D97-AF65-F5344CB8AC3E}">
        <p14:creationId xmlns:p14="http://schemas.microsoft.com/office/powerpoint/2010/main" val="1692482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0947"/>
            <a:ext cx="8596668" cy="6208295"/>
          </a:xfrm>
        </p:spPr>
        <p:txBody>
          <a:bodyPr>
            <a:normAutofit/>
          </a:bodyPr>
          <a:lstStyle/>
          <a:p>
            <a:pPr marL="0" indent="0">
              <a:buNone/>
            </a:pPr>
            <a:r>
              <a:rPr lang="en-US" sz="2000" b="1" dirty="0">
                <a:latin typeface="Times New Roman" panose="02020603050405020304" pitchFamily="18" charset="0"/>
                <a:cs typeface="Times New Roman" panose="02020603050405020304" pitchFamily="18" charset="0"/>
              </a:rPr>
              <a:t>Simple:</a:t>
            </a:r>
          </a:p>
          <a:p>
            <a:pPr algn="just"/>
            <a:r>
              <a:rPr lang="en-US" dirty="0">
                <a:latin typeface="Times New Roman" panose="02020603050405020304" pitchFamily="18" charset="0"/>
                <a:cs typeface="Times New Roman" panose="02020603050405020304" pitchFamily="18" charset="0"/>
              </a:rPr>
              <a:t>Java is very easy to learn, and its syntax is simple, clean and easy to understand. Java syntax is based on C++.</a:t>
            </a:r>
          </a:p>
          <a:p>
            <a:pPr marL="0" indent="0">
              <a:buNone/>
            </a:pPr>
            <a:r>
              <a:rPr lang="en-US" sz="2000" b="1" dirty="0">
                <a:latin typeface="Times New Roman" panose="02020603050405020304" pitchFamily="18" charset="0"/>
                <a:cs typeface="Times New Roman" panose="02020603050405020304" pitchFamily="18" charset="0"/>
              </a:rPr>
              <a:t>Object-oriented:</a:t>
            </a:r>
          </a:p>
          <a:p>
            <a:pPr algn="just"/>
            <a:r>
              <a:rPr lang="en-US" dirty="0">
                <a:latin typeface="Times New Roman" panose="02020603050405020304" pitchFamily="18" charset="0"/>
                <a:cs typeface="Times New Roman" panose="02020603050405020304" pitchFamily="18" charset="0"/>
              </a:rPr>
              <a:t>Java is an </a:t>
            </a:r>
            <a:r>
              <a:rPr lang="en-US" dirty="0">
                <a:latin typeface="Times New Roman" panose="02020603050405020304" pitchFamily="18" charset="0"/>
                <a:cs typeface="Times New Roman" panose="02020603050405020304" pitchFamily="18" charset="0"/>
                <a:hlinkClick r:id="rId2"/>
              </a:rPr>
              <a:t>object-oriented</a:t>
            </a:r>
            <a:r>
              <a:rPr lang="en-US" dirty="0">
                <a:latin typeface="Times New Roman" panose="02020603050405020304" pitchFamily="18" charset="0"/>
                <a:cs typeface="Times New Roman" panose="02020603050405020304" pitchFamily="18" charset="0"/>
              </a:rPr>
              <a:t> programming language. Everything in Java is an object. Object-oriented means we organize our software as a combination of different types of objects that incorporates both data and behavior. Object-oriented programming (OOPs) is a methodology that simplifies software development and maintenance by providing some rules.</a:t>
            </a:r>
          </a:p>
          <a:p>
            <a:pPr marL="0" indent="0">
              <a:buNone/>
            </a:pPr>
            <a:r>
              <a:rPr lang="en-US" dirty="0">
                <a:latin typeface="Times New Roman" panose="02020603050405020304" pitchFamily="18" charset="0"/>
                <a:cs typeface="Times New Roman" panose="02020603050405020304" pitchFamily="18" charset="0"/>
              </a:rPr>
              <a:t>Basic concepts of OOPs are:</a:t>
            </a:r>
          </a:p>
          <a:p>
            <a:pPr lvl="1"/>
            <a:r>
              <a:rPr lang="en-US" dirty="0">
                <a:latin typeface="Times New Roman" panose="02020603050405020304" pitchFamily="18" charset="0"/>
                <a:cs typeface="Times New Roman" panose="02020603050405020304" pitchFamily="18" charset="0"/>
              </a:rPr>
              <a:t>Object</a:t>
            </a:r>
          </a:p>
          <a:p>
            <a:pPr lvl="1"/>
            <a:r>
              <a:rPr lang="en-US" dirty="0">
                <a:latin typeface="Times New Roman" panose="02020603050405020304" pitchFamily="18" charset="0"/>
                <a:cs typeface="Times New Roman" panose="02020603050405020304" pitchFamily="18" charset="0"/>
              </a:rPr>
              <a:t>Class</a:t>
            </a:r>
          </a:p>
          <a:p>
            <a:pPr lvl="1"/>
            <a:r>
              <a:rPr lang="en-US" dirty="0">
                <a:latin typeface="Times New Roman" panose="02020603050405020304" pitchFamily="18" charset="0"/>
                <a:cs typeface="Times New Roman" panose="02020603050405020304" pitchFamily="18" charset="0"/>
              </a:rPr>
              <a:t>Inheritance</a:t>
            </a:r>
          </a:p>
          <a:p>
            <a:pPr lvl="1"/>
            <a:r>
              <a:rPr lang="en-US" dirty="0">
                <a:latin typeface="Times New Roman" panose="02020603050405020304" pitchFamily="18" charset="0"/>
                <a:cs typeface="Times New Roman" panose="02020603050405020304" pitchFamily="18" charset="0"/>
              </a:rPr>
              <a:t>Polymorphism</a:t>
            </a:r>
          </a:p>
          <a:p>
            <a:pPr lvl="1"/>
            <a:r>
              <a:rPr lang="en-US" dirty="0">
                <a:latin typeface="Times New Roman" panose="02020603050405020304" pitchFamily="18" charset="0"/>
                <a:cs typeface="Times New Roman" panose="02020603050405020304" pitchFamily="18" charset="0"/>
              </a:rPr>
              <a:t>Abstraction</a:t>
            </a:r>
          </a:p>
          <a:p>
            <a:pPr lvl="1"/>
            <a:r>
              <a:rPr lang="en-US" dirty="0">
                <a:latin typeface="Times New Roman" panose="02020603050405020304" pitchFamily="18" charset="0"/>
                <a:cs typeface="Times New Roman" panose="02020603050405020304" pitchFamily="18" charset="0"/>
              </a:rPr>
              <a:t>Encapsulation</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1536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3270" y="457201"/>
            <a:ext cx="8596668" cy="5895474"/>
          </a:xfrm>
        </p:spPr>
        <p:txBody>
          <a:bodyPr>
            <a:normAutofit/>
          </a:bodyPr>
          <a:lstStyle/>
          <a:p>
            <a:pPr marL="0" indent="0" algn="just">
              <a:buNone/>
            </a:pPr>
            <a:r>
              <a:rPr lang="en-US" sz="2000" b="1" dirty="0">
                <a:latin typeface="Times New Roman" panose="02020603050405020304" pitchFamily="18" charset="0"/>
                <a:cs typeface="Times New Roman" panose="02020603050405020304" pitchFamily="18" charset="0"/>
              </a:rPr>
              <a:t>Platform Independent</a:t>
            </a:r>
          </a:p>
          <a:p>
            <a:pPr algn="just"/>
            <a:r>
              <a:rPr lang="en-US" sz="2000" dirty="0">
                <a:latin typeface="Times New Roman" panose="02020603050405020304" pitchFamily="18" charset="0"/>
                <a:cs typeface="Times New Roman" panose="02020603050405020304" pitchFamily="18" charset="0"/>
              </a:rPr>
              <a:t>Java is platform independent because it is different from other languages like </a:t>
            </a:r>
            <a:r>
              <a:rPr lang="en-US" sz="2000" dirty="0">
                <a:latin typeface="Times New Roman" panose="02020603050405020304" pitchFamily="18" charset="0"/>
                <a:cs typeface="Times New Roman" panose="02020603050405020304" pitchFamily="18" charset="0"/>
                <a:hlinkClick r:id="rId2"/>
              </a:rPr>
              <a:t>C</a:t>
            </a:r>
            <a:r>
              <a:rPr lang="en-US"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hlinkClick r:id="rId3"/>
              </a:rPr>
              <a:t>C++</a:t>
            </a:r>
            <a:r>
              <a:rPr lang="en-US" sz="2000" dirty="0">
                <a:latin typeface="Times New Roman" panose="02020603050405020304" pitchFamily="18" charset="0"/>
                <a:cs typeface="Times New Roman" panose="02020603050405020304" pitchFamily="18" charset="0"/>
              </a:rPr>
              <a:t>, etc. which are compiled into platform specific machines while Java is a write once, run anywhere language. A platform is the hardware or software environment in which a program runs.</a:t>
            </a:r>
          </a:p>
          <a:p>
            <a:pPr marL="0" indent="0" algn="just">
              <a:buNone/>
            </a:pPr>
            <a:r>
              <a:rPr lang="en-US" sz="2000" b="1" dirty="0">
                <a:latin typeface="Times New Roman" panose="02020603050405020304" pitchFamily="18" charset="0"/>
                <a:cs typeface="Times New Roman" panose="02020603050405020304" pitchFamily="18" charset="0"/>
              </a:rPr>
              <a:t>Secured</a:t>
            </a:r>
          </a:p>
          <a:p>
            <a:pPr algn="just"/>
            <a:r>
              <a:rPr lang="en-US" sz="2000" dirty="0">
                <a:latin typeface="Times New Roman" panose="02020603050405020304" pitchFamily="18" charset="0"/>
                <a:cs typeface="Times New Roman" panose="02020603050405020304" pitchFamily="18" charset="0"/>
              </a:rPr>
              <a:t>Java is best known for its security. With Java, we can develop virus-free systems. Java is secured because:</a:t>
            </a:r>
          </a:p>
          <a:p>
            <a:pPr lvl="2" algn="just"/>
            <a:r>
              <a:rPr lang="en-US" sz="2000" dirty="0">
                <a:latin typeface="Times New Roman" panose="02020603050405020304" pitchFamily="18" charset="0"/>
                <a:cs typeface="Times New Roman" panose="02020603050405020304" pitchFamily="18" charset="0"/>
              </a:rPr>
              <a:t>No explicit pointer</a:t>
            </a:r>
          </a:p>
          <a:p>
            <a:pPr lvl="2" algn="just"/>
            <a:r>
              <a:rPr lang="en-US" sz="2000" dirty="0">
                <a:latin typeface="Times New Roman" panose="02020603050405020304" pitchFamily="18" charset="0"/>
                <a:cs typeface="Times New Roman" panose="02020603050405020304" pitchFamily="18" charset="0"/>
              </a:rPr>
              <a:t>Java Programs run inside a virtual machine sandbox</a:t>
            </a:r>
          </a:p>
          <a:p>
            <a:pPr marL="0" indent="0" algn="just">
              <a:buNone/>
            </a:pPr>
            <a:r>
              <a:rPr lang="en-US" sz="2000" b="1" dirty="0">
                <a:latin typeface="Times New Roman" panose="02020603050405020304" pitchFamily="18" charset="0"/>
                <a:cs typeface="Times New Roman" panose="02020603050405020304" pitchFamily="18" charset="0"/>
              </a:rPr>
              <a:t>Robust</a:t>
            </a:r>
          </a:p>
          <a:p>
            <a:pPr algn="just"/>
            <a:r>
              <a:rPr lang="en-US" sz="2000" dirty="0">
                <a:latin typeface="Times New Roman" panose="02020603050405020304" pitchFamily="18" charset="0"/>
                <a:cs typeface="Times New Roman" panose="02020603050405020304" pitchFamily="18" charset="0"/>
              </a:rPr>
              <a:t>Robust simply means strong. Java is robust because:</a:t>
            </a:r>
          </a:p>
          <a:p>
            <a:pPr lvl="2" algn="just"/>
            <a:r>
              <a:rPr lang="en-US" sz="2000" dirty="0">
                <a:latin typeface="Times New Roman" panose="02020603050405020304" pitchFamily="18" charset="0"/>
                <a:cs typeface="Times New Roman" panose="02020603050405020304" pitchFamily="18" charset="0"/>
              </a:rPr>
              <a:t>It uses strong memory management.</a:t>
            </a:r>
          </a:p>
          <a:p>
            <a:pPr lvl="2" algn="just"/>
            <a:r>
              <a:rPr lang="en-US" sz="2000" dirty="0">
                <a:latin typeface="Times New Roman" panose="02020603050405020304" pitchFamily="18" charset="0"/>
                <a:cs typeface="Times New Roman" panose="02020603050405020304" pitchFamily="18" charset="0"/>
              </a:rPr>
              <a:t>There is a lack of pointers that avoids security problems.</a:t>
            </a: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2356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48916"/>
            <a:ext cx="8596668" cy="6220325"/>
          </a:xfrm>
        </p:spPr>
        <p:txBody>
          <a:bodyPr>
            <a:normAutofit/>
          </a:bodyPr>
          <a:lstStyle/>
          <a:p>
            <a:pPr marL="0" indent="0" algn="just">
              <a:buNone/>
            </a:pPr>
            <a:r>
              <a:rPr lang="en-US" b="1" dirty="0">
                <a:latin typeface="Times New Roman" panose="02020603050405020304" pitchFamily="18" charset="0"/>
                <a:cs typeface="Times New Roman" panose="02020603050405020304" pitchFamily="18" charset="0"/>
              </a:rPr>
              <a:t>Architecture-neutral</a:t>
            </a:r>
          </a:p>
          <a:p>
            <a:pPr algn="just"/>
            <a:r>
              <a:rPr lang="en-US" dirty="0">
                <a:latin typeface="Times New Roman" panose="02020603050405020304" pitchFamily="18" charset="0"/>
                <a:cs typeface="Times New Roman" panose="02020603050405020304" pitchFamily="18" charset="0"/>
              </a:rPr>
              <a:t>Java is architecture neutral because there are no implementation dependent features, for example, the size of primitive types is fixed.</a:t>
            </a:r>
          </a:p>
          <a:p>
            <a:pPr algn="just"/>
            <a:r>
              <a:rPr lang="en-US" dirty="0">
                <a:latin typeface="Times New Roman" panose="02020603050405020304" pitchFamily="18" charset="0"/>
                <a:cs typeface="Times New Roman" panose="02020603050405020304" pitchFamily="18" charset="0"/>
              </a:rPr>
              <a:t>In C programming, int data type occupies 2 bytes of memory for 32-bit architecture and 4 bytes of memory for 64-bit architecture. However, it occupies 4 bytes of memory for both 32 and 64-bit architectures in Java.</a:t>
            </a:r>
          </a:p>
          <a:p>
            <a:pPr marL="0" indent="0" algn="just">
              <a:buNone/>
            </a:pPr>
            <a:r>
              <a:rPr lang="en-US" b="1" dirty="0">
                <a:latin typeface="Times New Roman" panose="02020603050405020304" pitchFamily="18" charset="0"/>
                <a:cs typeface="Times New Roman" panose="02020603050405020304" pitchFamily="18" charset="0"/>
              </a:rPr>
              <a:t>Portable</a:t>
            </a:r>
          </a:p>
          <a:p>
            <a:pPr algn="just"/>
            <a:r>
              <a:rPr lang="en-US" dirty="0">
                <a:latin typeface="Times New Roman" panose="02020603050405020304" pitchFamily="18" charset="0"/>
                <a:cs typeface="Times New Roman" panose="02020603050405020304" pitchFamily="18" charset="0"/>
              </a:rPr>
              <a:t>Java is portable because it facilitates you to carry the Java bytecode to any platform. It doesn't require any implementation.</a:t>
            </a:r>
          </a:p>
          <a:p>
            <a:pPr marL="0" indent="0" algn="just">
              <a:buNone/>
            </a:pPr>
            <a:r>
              <a:rPr lang="en-US" b="1" dirty="0">
                <a:latin typeface="Times New Roman" panose="02020603050405020304" pitchFamily="18" charset="0"/>
                <a:cs typeface="Times New Roman" panose="02020603050405020304" pitchFamily="18" charset="0"/>
              </a:rPr>
              <a:t>High-performance</a:t>
            </a:r>
          </a:p>
          <a:p>
            <a:pPr algn="just"/>
            <a:r>
              <a:rPr lang="en-US" dirty="0">
                <a:latin typeface="Times New Roman" panose="02020603050405020304" pitchFamily="18" charset="0"/>
                <a:cs typeface="Times New Roman" panose="02020603050405020304" pitchFamily="18" charset="0"/>
              </a:rPr>
              <a:t>Java is faster than other traditional interpreted programming languages because Java bytecode is "close" to native code. It is still a little bit slower than a compiled language (e.g., C++). Java is an interpreted language that is why it is slower than compiled languages, e.g., C, C++, etc.</a:t>
            </a:r>
          </a:p>
          <a:p>
            <a:pPr marL="0" indent="0" algn="just">
              <a:buNone/>
            </a:pPr>
            <a:r>
              <a:rPr lang="en-US" b="1" dirty="0">
                <a:latin typeface="Times New Roman" panose="02020603050405020304" pitchFamily="18" charset="0"/>
                <a:cs typeface="Times New Roman" panose="02020603050405020304" pitchFamily="18" charset="0"/>
              </a:rPr>
              <a:t>Distributed</a:t>
            </a:r>
          </a:p>
          <a:p>
            <a:pPr algn="just"/>
            <a:r>
              <a:rPr lang="en-US" dirty="0">
                <a:latin typeface="Times New Roman" panose="02020603050405020304" pitchFamily="18" charset="0"/>
                <a:cs typeface="Times New Roman" panose="02020603050405020304" pitchFamily="18" charset="0"/>
              </a:rPr>
              <a:t>Java is distributed because it facilitates users to create distributed applications in Java. RMI and EJB are used for creating distributed applications. This feature of Java makes us able to access files by calling the methods from any machine on the internet.</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9271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68968"/>
            <a:ext cx="8596668" cy="798095"/>
          </a:xfrm>
        </p:spPr>
        <p:txBody>
          <a:bodyPr/>
          <a:lstStyle/>
          <a:p>
            <a:r>
              <a:rPr lang="en-US" dirty="0">
                <a:solidFill>
                  <a:schemeClr val="tx1"/>
                </a:solidFill>
                <a:latin typeface="Baskerville Old Face" panose="02020602080505020303" pitchFamily="18" charset="0"/>
              </a:rPr>
              <a:t>Unit - I</a:t>
            </a:r>
          </a:p>
        </p:txBody>
      </p:sp>
      <p:sp>
        <p:nvSpPr>
          <p:cNvPr id="3" name="Content Placeholder 2"/>
          <p:cNvSpPr>
            <a:spLocks noGrp="1"/>
          </p:cNvSpPr>
          <p:nvPr>
            <p:ph idx="1"/>
          </p:nvPr>
        </p:nvSpPr>
        <p:spPr/>
        <p:txBody>
          <a:bodyPr>
            <a:normAutofit/>
          </a:bodyPr>
          <a:lstStyle/>
          <a:p>
            <a:pPr algn="just"/>
            <a:r>
              <a:rPr lang="en-US" sz="3200" dirty="0">
                <a:latin typeface="Times New Roman" panose="02020603050405020304" pitchFamily="18" charset="0"/>
                <a:cs typeface="Times New Roman" panose="02020603050405020304" pitchFamily="18" charset="0"/>
              </a:rPr>
              <a:t>Fundamentals of Object Oriented Programming – Java Evolution – Overview of Java Language – Constants, Variables and Data types – Operators and Expressions – Branching and Looping Statements. </a:t>
            </a:r>
          </a:p>
        </p:txBody>
      </p:sp>
    </p:spTree>
    <p:extLst>
      <p:ext uri="{BB962C8B-B14F-4D97-AF65-F5344CB8AC3E}">
        <p14:creationId xmlns:p14="http://schemas.microsoft.com/office/powerpoint/2010/main" val="8146771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45959"/>
            <a:ext cx="8596668" cy="5295404"/>
          </a:xfrm>
        </p:spPr>
        <p:txBody>
          <a:bodyPr>
            <a:normAutofit/>
          </a:bodyPr>
          <a:lstStyle/>
          <a:p>
            <a:pPr marL="0" indent="0" algn="just">
              <a:buNone/>
            </a:pPr>
            <a:r>
              <a:rPr lang="en-US" sz="2000" b="1" dirty="0">
                <a:latin typeface="Times New Roman" panose="02020603050405020304" pitchFamily="18" charset="0"/>
                <a:cs typeface="Times New Roman" panose="02020603050405020304" pitchFamily="18" charset="0"/>
              </a:rPr>
              <a:t>Multi-threaded</a:t>
            </a:r>
          </a:p>
          <a:p>
            <a:pPr algn="just"/>
            <a:r>
              <a:rPr lang="en-US" sz="2000" dirty="0">
                <a:latin typeface="Times New Roman" panose="02020603050405020304" pitchFamily="18" charset="0"/>
                <a:cs typeface="Times New Roman" panose="02020603050405020304" pitchFamily="18" charset="0"/>
              </a:rPr>
              <a:t>A thread is like a separate program, executing concurrently. We can write Java programs that deal with many tasks at once by defining multiple threads. The main advantage of multi-threading is that it doesn't occupy memory for each thread. It shares a common memory area. Threads are important for multi-media, Web applications, etc.</a:t>
            </a:r>
          </a:p>
          <a:p>
            <a:pPr marL="0" indent="0" algn="just">
              <a:buNone/>
            </a:pPr>
            <a:r>
              <a:rPr lang="en-US" sz="2000" b="1" dirty="0">
                <a:latin typeface="Times New Roman" panose="02020603050405020304" pitchFamily="18" charset="0"/>
                <a:cs typeface="Times New Roman" panose="02020603050405020304" pitchFamily="18" charset="0"/>
              </a:rPr>
              <a:t>Dynamic</a:t>
            </a:r>
          </a:p>
          <a:p>
            <a:pPr algn="just"/>
            <a:r>
              <a:rPr lang="en-US" sz="2000" dirty="0">
                <a:latin typeface="Times New Roman" panose="02020603050405020304" pitchFamily="18" charset="0"/>
                <a:cs typeface="Times New Roman" panose="02020603050405020304" pitchFamily="18" charset="0"/>
              </a:rPr>
              <a:t>Java is a dynamic language. It supports dynamic loading of classes. It means classes are loaded on demand. It also supports functions from its native languages, i.e., C and C++.</a:t>
            </a:r>
          </a:p>
          <a:p>
            <a:pPr algn="just"/>
            <a:r>
              <a:rPr lang="en-US" sz="2000" dirty="0">
                <a:latin typeface="Times New Roman" panose="02020603050405020304" pitchFamily="18" charset="0"/>
                <a:cs typeface="Times New Roman" panose="02020603050405020304" pitchFamily="18" charset="0"/>
              </a:rPr>
              <a:t>Java supports dynamic compilation and automatic memory management (garbage collection).</a:t>
            </a:r>
          </a:p>
        </p:txBody>
      </p:sp>
    </p:spTree>
    <p:extLst>
      <p:ext uri="{BB962C8B-B14F-4D97-AF65-F5344CB8AC3E}">
        <p14:creationId xmlns:p14="http://schemas.microsoft.com/office/powerpoint/2010/main" val="12171429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3032"/>
            <a:ext cx="8596668" cy="882316"/>
          </a:xfrm>
        </p:spPr>
        <p:txBody>
          <a:bodyPr/>
          <a:lstStyle/>
          <a:p>
            <a:r>
              <a:rPr lang="en-US" dirty="0">
                <a:solidFill>
                  <a:schemeClr val="tx1"/>
                </a:solidFill>
                <a:latin typeface="Baskerville Old Face" panose="02020602080505020303" pitchFamily="18" charset="0"/>
              </a:rPr>
              <a:t>Constants, Variables and Data types</a:t>
            </a:r>
          </a:p>
        </p:txBody>
      </p:sp>
      <p:sp>
        <p:nvSpPr>
          <p:cNvPr id="3" name="Content Placeholder 2"/>
          <p:cNvSpPr>
            <a:spLocks noGrp="1"/>
          </p:cNvSpPr>
          <p:nvPr>
            <p:ph idx="1"/>
          </p:nvPr>
        </p:nvSpPr>
        <p:spPr>
          <a:xfrm>
            <a:off x="677334" y="1058779"/>
            <a:ext cx="8596668" cy="5678905"/>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constant</a:t>
            </a:r>
            <a:r>
              <a:rPr lang="en-US" dirty="0">
                <a:latin typeface="Times New Roman" panose="02020603050405020304" pitchFamily="18" charset="0"/>
                <a:cs typeface="Times New Roman" panose="02020603050405020304" pitchFamily="18" charset="0"/>
              </a:rPr>
              <a:t> is an entity in programming that is immutable. In other words, the value that cannot be changed. In this section, we will learn about </a:t>
            </a:r>
            <a:r>
              <a:rPr lang="en-US" b="1" dirty="0">
                <a:latin typeface="Times New Roman" panose="02020603050405020304" pitchFamily="18" charset="0"/>
                <a:cs typeface="Times New Roman" panose="02020603050405020304" pitchFamily="18" charset="0"/>
              </a:rPr>
              <a:t>Java constant</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how to declare a constant in Java</a:t>
            </a:r>
            <a:r>
              <a:rPr lang="en-US" dirty="0">
                <a:latin typeface="Times New Roman" panose="02020603050405020304" pitchFamily="18" charset="0"/>
                <a:cs typeface="Times New Roman" panose="02020603050405020304" pitchFamily="18" charset="0"/>
              </a:rPr>
              <a:t>.</a:t>
            </a:r>
          </a:p>
          <a:p>
            <a:pPr marL="0" indent="0" algn="just">
              <a:buNone/>
            </a:pPr>
            <a:r>
              <a:rPr lang="en-US" dirty="0">
                <a:latin typeface="Times New Roman" panose="02020603050405020304" pitchFamily="18" charset="0"/>
                <a:cs typeface="Times New Roman" panose="02020603050405020304" pitchFamily="18" charset="0"/>
              </a:rPr>
              <a:t>What is constant?</a:t>
            </a:r>
          </a:p>
          <a:p>
            <a:pPr algn="just"/>
            <a:r>
              <a:rPr lang="en-US" b="1" dirty="0">
                <a:latin typeface="Times New Roman" panose="02020603050405020304" pitchFamily="18" charset="0"/>
                <a:cs typeface="Times New Roman" panose="02020603050405020304" pitchFamily="18" charset="0"/>
              </a:rPr>
              <a:t>Constant</a:t>
            </a:r>
            <a:r>
              <a:rPr lang="en-US" dirty="0">
                <a:latin typeface="Times New Roman" panose="02020603050405020304" pitchFamily="18" charset="0"/>
                <a:cs typeface="Times New Roman" panose="02020603050405020304" pitchFamily="18" charset="0"/>
              </a:rPr>
              <a:t> is a value that cannot be changed after assigning it. Java does not directly support the constants. There is an alternative way to define the constants in Java by using the non-access modifiers static and final.</a:t>
            </a:r>
          </a:p>
          <a:p>
            <a:pPr marL="0" indent="0" algn="just">
              <a:buNone/>
            </a:pPr>
            <a:r>
              <a:rPr lang="en-US" dirty="0">
                <a:latin typeface="Times New Roman" panose="02020603050405020304" pitchFamily="18" charset="0"/>
                <a:cs typeface="Times New Roman" panose="02020603050405020304" pitchFamily="18" charset="0"/>
              </a:rPr>
              <a:t>How to declare constant in Java?</a:t>
            </a:r>
          </a:p>
          <a:p>
            <a:pPr algn="just"/>
            <a:r>
              <a:rPr lang="en-US" dirty="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hlinkClick r:id="rId2"/>
              </a:rPr>
              <a:t>Java</a:t>
            </a:r>
            <a:r>
              <a:rPr lang="en-US" dirty="0">
                <a:latin typeface="Times New Roman" panose="02020603050405020304" pitchFamily="18" charset="0"/>
                <a:cs typeface="Times New Roman" panose="02020603050405020304" pitchFamily="18" charset="0"/>
              </a:rPr>
              <a:t>, to declare any variable as constant, we use </a:t>
            </a:r>
            <a:r>
              <a:rPr lang="en-US" dirty="0">
                <a:latin typeface="Times New Roman" panose="02020603050405020304" pitchFamily="18" charset="0"/>
                <a:cs typeface="Times New Roman" panose="02020603050405020304" pitchFamily="18" charset="0"/>
                <a:hlinkClick r:id="rId3"/>
              </a:rPr>
              <a:t>static</a:t>
            </a:r>
            <a:r>
              <a:rPr lang="en-US" dirty="0">
                <a:latin typeface="Times New Roman" panose="02020603050405020304" pitchFamily="18" charset="0"/>
                <a:cs typeface="Times New Roman" panose="02020603050405020304" pitchFamily="18" charset="0"/>
              </a:rPr>
              <a:t> and </a:t>
            </a:r>
            <a:r>
              <a:rPr lang="en-US" dirty="0">
                <a:latin typeface="Times New Roman" panose="02020603050405020304" pitchFamily="18" charset="0"/>
                <a:cs typeface="Times New Roman" panose="02020603050405020304" pitchFamily="18" charset="0"/>
                <a:hlinkClick r:id="rId4"/>
              </a:rPr>
              <a:t>final</a:t>
            </a:r>
            <a:r>
              <a:rPr lang="en-US" dirty="0">
                <a:latin typeface="Times New Roman" panose="02020603050405020304" pitchFamily="18" charset="0"/>
                <a:cs typeface="Times New Roman" panose="02020603050405020304" pitchFamily="18" charset="0"/>
              </a:rPr>
              <a:t> modifiers. It is also known as </a:t>
            </a:r>
            <a:r>
              <a:rPr lang="en-US" b="1" dirty="0">
                <a:latin typeface="Times New Roman" panose="02020603050405020304" pitchFamily="18" charset="0"/>
                <a:cs typeface="Times New Roman" panose="02020603050405020304" pitchFamily="18" charset="0"/>
              </a:rPr>
              <a:t>non-access</a:t>
            </a:r>
            <a:r>
              <a:rPr lang="en-US" dirty="0">
                <a:latin typeface="Times New Roman" panose="02020603050405020304" pitchFamily="18" charset="0"/>
                <a:cs typeface="Times New Roman" panose="02020603050405020304" pitchFamily="18" charset="0"/>
              </a:rPr>
              <a:t> modifiers. According to the </a:t>
            </a:r>
            <a:r>
              <a:rPr lang="en-US" dirty="0">
                <a:latin typeface="Times New Roman" panose="02020603050405020304" pitchFamily="18" charset="0"/>
                <a:cs typeface="Times New Roman" panose="02020603050405020304" pitchFamily="18" charset="0"/>
                <a:hlinkClick r:id="rId5"/>
              </a:rPr>
              <a:t>Java naming convention</a:t>
            </a:r>
            <a:r>
              <a:rPr lang="en-US" dirty="0">
                <a:latin typeface="Times New Roman" panose="02020603050405020304" pitchFamily="18" charset="0"/>
                <a:cs typeface="Times New Roman" panose="02020603050405020304" pitchFamily="18" charset="0"/>
              </a:rPr>
              <a:t> the identifier name must be in </a:t>
            </a:r>
            <a:r>
              <a:rPr lang="en-US" b="1" dirty="0">
                <a:latin typeface="Times New Roman" panose="02020603050405020304" pitchFamily="18" charset="0"/>
                <a:cs typeface="Times New Roman" panose="02020603050405020304" pitchFamily="18" charset="0"/>
              </a:rPr>
              <a:t>capital letters</a:t>
            </a:r>
            <a:r>
              <a:rPr lang="en-US" dirty="0">
                <a:latin typeface="Times New Roman" panose="02020603050405020304" pitchFamily="18" charset="0"/>
                <a:cs typeface="Times New Roman" panose="02020603050405020304" pitchFamily="18" charset="0"/>
              </a:rPr>
              <a:t>.</a:t>
            </a:r>
          </a:p>
          <a:p>
            <a:pPr marL="0" indent="0" algn="just">
              <a:buNone/>
            </a:pPr>
            <a:r>
              <a:rPr lang="en-US" dirty="0">
                <a:latin typeface="Times New Roman" panose="02020603050405020304" pitchFamily="18" charset="0"/>
                <a:cs typeface="Times New Roman" panose="02020603050405020304" pitchFamily="18" charset="0"/>
              </a:rPr>
              <a:t>Static and Final Modifiers</a:t>
            </a:r>
          </a:p>
          <a:p>
            <a:pPr algn="just"/>
            <a:r>
              <a:rPr lang="en-US" dirty="0">
                <a:latin typeface="Times New Roman" panose="02020603050405020304" pitchFamily="18" charset="0"/>
                <a:cs typeface="Times New Roman" panose="02020603050405020304" pitchFamily="18" charset="0"/>
              </a:rPr>
              <a:t>The purpose to use the static modifier is to manage the memory.</a:t>
            </a:r>
          </a:p>
          <a:p>
            <a:pPr algn="just"/>
            <a:r>
              <a:rPr lang="en-US" dirty="0">
                <a:latin typeface="Times New Roman" panose="02020603050405020304" pitchFamily="18" charset="0"/>
                <a:cs typeface="Times New Roman" panose="02020603050405020304" pitchFamily="18" charset="0"/>
              </a:rPr>
              <a:t>It also allows the variable to be available without loading any instance of the class in which it is defined.</a:t>
            </a:r>
          </a:p>
          <a:p>
            <a:pPr algn="just"/>
            <a:r>
              <a:rPr lang="en-US" dirty="0">
                <a:latin typeface="Times New Roman" panose="02020603050405020304" pitchFamily="18" charset="0"/>
                <a:cs typeface="Times New Roman" panose="02020603050405020304" pitchFamily="18" charset="0"/>
              </a:rPr>
              <a:t>The final modifier represents that the value of the variable cannot be changed. It also makes the primitive data type immutable or unchangeable.</a:t>
            </a:r>
          </a:p>
        </p:txBody>
      </p:sp>
    </p:spTree>
    <p:extLst>
      <p:ext uri="{BB962C8B-B14F-4D97-AF65-F5344CB8AC3E}">
        <p14:creationId xmlns:p14="http://schemas.microsoft.com/office/powerpoint/2010/main" val="3540724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52663"/>
            <a:ext cx="8596668" cy="6316579"/>
          </a:xfrm>
        </p:spPr>
        <p:txBody>
          <a:bodyPr>
            <a:noAutofit/>
          </a:bodyPr>
          <a:lstStyle/>
          <a:p>
            <a:pPr marL="0" indent="0" algn="just">
              <a:buNone/>
            </a:pPr>
            <a:r>
              <a:rPr lang="en-US" dirty="0">
                <a:latin typeface="Times New Roman" panose="02020603050405020304" pitchFamily="18" charset="0"/>
                <a:cs typeface="Times New Roman" panose="02020603050405020304" pitchFamily="18" charset="0"/>
              </a:rPr>
              <a:t>The syntax to declare a constant is as follows:</a:t>
            </a:r>
          </a:p>
          <a:p>
            <a:pPr lvl="2" algn="just"/>
            <a:r>
              <a:rPr lang="en-US" sz="1800" b="1" dirty="0">
                <a:latin typeface="Times New Roman" panose="02020603050405020304" pitchFamily="18" charset="0"/>
                <a:cs typeface="Times New Roman" panose="02020603050405020304" pitchFamily="18" charset="0"/>
              </a:rPr>
              <a:t>static</a:t>
            </a: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final</a:t>
            </a:r>
            <a:r>
              <a:rPr lang="en-US" sz="1800" dirty="0">
                <a:latin typeface="Times New Roman" panose="02020603050405020304" pitchFamily="18" charset="0"/>
                <a:cs typeface="Times New Roman" panose="02020603050405020304" pitchFamily="18" charset="0"/>
              </a:rPr>
              <a:t> datatype </a:t>
            </a:r>
            <a:r>
              <a:rPr lang="en-US" sz="1800" dirty="0" err="1">
                <a:latin typeface="Times New Roman" panose="02020603050405020304" pitchFamily="18" charset="0"/>
                <a:cs typeface="Times New Roman" panose="02020603050405020304" pitchFamily="18" charset="0"/>
              </a:rPr>
              <a:t>identifier_name</a:t>
            </a:r>
            <a:r>
              <a:rPr lang="en-US" sz="1800" dirty="0">
                <a:latin typeface="Times New Roman" panose="02020603050405020304" pitchFamily="18" charset="0"/>
                <a:cs typeface="Times New Roman" panose="02020603050405020304" pitchFamily="18" charset="0"/>
              </a:rPr>
              <a:t>=value; </a:t>
            </a:r>
          </a:p>
          <a:p>
            <a:pPr marL="0" indent="0" algn="just">
              <a:buNone/>
            </a:pPr>
            <a:r>
              <a:rPr lang="en-US" dirty="0">
                <a:latin typeface="Times New Roman" panose="02020603050405020304" pitchFamily="18" charset="0"/>
                <a:cs typeface="Times New Roman" panose="02020603050405020304" pitchFamily="18" charset="0"/>
              </a:rPr>
              <a:t>For example, </a:t>
            </a:r>
            <a:r>
              <a:rPr lang="en-US" b="1" dirty="0">
                <a:latin typeface="Times New Roman" panose="02020603050405020304" pitchFamily="18" charset="0"/>
                <a:cs typeface="Times New Roman" panose="02020603050405020304" pitchFamily="18" charset="0"/>
              </a:rPr>
              <a:t>price</a:t>
            </a:r>
            <a:r>
              <a:rPr lang="en-US" dirty="0">
                <a:latin typeface="Times New Roman" panose="02020603050405020304" pitchFamily="18" charset="0"/>
                <a:cs typeface="Times New Roman" panose="02020603050405020304" pitchFamily="18" charset="0"/>
              </a:rPr>
              <a:t> is a variable that we want to make constant.</a:t>
            </a:r>
          </a:p>
          <a:p>
            <a:pPr lvl="2" algn="just"/>
            <a:r>
              <a:rPr lang="en-US" sz="1800" b="1" dirty="0">
                <a:latin typeface="Times New Roman" panose="02020603050405020304" pitchFamily="18" charset="0"/>
                <a:cs typeface="Times New Roman" panose="02020603050405020304" pitchFamily="18" charset="0"/>
              </a:rPr>
              <a:t>static</a:t>
            </a: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final</a:t>
            </a: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double</a:t>
            </a:r>
            <a:r>
              <a:rPr lang="en-US" sz="1800" dirty="0">
                <a:latin typeface="Times New Roman" panose="02020603050405020304" pitchFamily="18" charset="0"/>
                <a:cs typeface="Times New Roman" panose="02020603050405020304" pitchFamily="18" charset="0"/>
              </a:rPr>
              <a:t> PRICE=432.78;  </a:t>
            </a:r>
          </a:p>
          <a:p>
            <a:pPr algn="just"/>
            <a:r>
              <a:rPr lang="en-US" dirty="0">
                <a:latin typeface="Times New Roman" panose="02020603050405020304" pitchFamily="18" charset="0"/>
                <a:cs typeface="Times New Roman" panose="02020603050405020304" pitchFamily="18" charset="0"/>
              </a:rPr>
              <a:t>Where static and final are the non-access modifiers. The double is the data type and PRICE is the identifier name in which the value 432.78 is assigned.</a:t>
            </a:r>
          </a:p>
          <a:p>
            <a:pPr algn="just"/>
            <a:r>
              <a:rPr lang="en-US" dirty="0">
                <a:latin typeface="Times New Roman" panose="02020603050405020304" pitchFamily="18" charset="0"/>
                <a:cs typeface="Times New Roman" panose="02020603050405020304" pitchFamily="18" charset="0"/>
              </a:rPr>
              <a:t>In the above statement, the </a:t>
            </a:r>
            <a:r>
              <a:rPr lang="en-US" b="1" dirty="0">
                <a:latin typeface="Times New Roman" panose="02020603050405020304" pitchFamily="18" charset="0"/>
                <a:cs typeface="Times New Roman" panose="02020603050405020304" pitchFamily="18" charset="0"/>
              </a:rPr>
              <a:t>static</a:t>
            </a:r>
            <a:r>
              <a:rPr lang="en-US" dirty="0">
                <a:latin typeface="Times New Roman" panose="02020603050405020304" pitchFamily="18" charset="0"/>
                <a:cs typeface="Times New Roman" panose="02020603050405020304" pitchFamily="18" charset="0"/>
              </a:rPr>
              <a:t> modifier causes the variable to be available without an instance of its defining class being loaded and the </a:t>
            </a:r>
            <a:r>
              <a:rPr lang="en-US" b="1" dirty="0">
                <a:latin typeface="Times New Roman" panose="02020603050405020304" pitchFamily="18" charset="0"/>
                <a:cs typeface="Times New Roman" panose="02020603050405020304" pitchFamily="18" charset="0"/>
              </a:rPr>
              <a:t>final</a:t>
            </a:r>
            <a:r>
              <a:rPr lang="en-US" dirty="0">
                <a:latin typeface="Times New Roman" panose="02020603050405020304" pitchFamily="18" charset="0"/>
                <a:cs typeface="Times New Roman" panose="02020603050405020304" pitchFamily="18" charset="0"/>
              </a:rPr>
              <a:t> modifier makes the variable fixed. </a:t>
            </a:r>
          </a:p>
          <a:p>
            <a:pPr algn="just"/>
            <a:r>
              <a:rPr lang="en-US" dirty="0">
                <a:latin typeface="Times New Roman" panose="02020603050405020304" pitchFamily="18" charset="0"/>
                <a:cs typeface="Times New Roman" panose="02020603050405020304" pitchFamily="18" charset="0"/>
              </a:rPr>
              <a:t>Here a question arises that </a:t>
            </a:r>
            <a:r>
              <a:rPr lang="en-US" b="1" dirty="0">
                <a:latin typeface="Times New Roman" panose="02020603050405020304" pitchFamily="18" charset="0"/>
                <a:cs typeface="Times New Roman" panose="02020603050405020304" pitchFamily="18" charset="0"/>
              </a:rPr>
              <a:t>why we use both static and final modifiers to declare a constant?</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If we declare a variable as </a:t>
            </a:r>
            <a:r>
              <a:rPr lang="en-US" b="1" dirty="0">
                <a:latin typeface="Times New Roman" panose="02020603050405020304" pitchFamily="18" charset="0"/>
                <a:cs typeface="Times New Roman" panose="02020603050405020304" pitchFamily="18" charset="0"/>
              </a:rPr>
              <a:t>static</a:t>
            </a:r>
            <a:r>
              <a:rPr lang="en-US" dirty="0">
                <a:latin typeface="Times New Roman" panose="02020603050405020304" pitchFamily="18" charset="0"/>
                <a:cs typeface="Times New Roman" panose="02020603050405020304" pitchFamily="18" charset="0"/>
              </a:rPr>
              <a:t>, all the objects of the class (in which constant is defined) will be able to access the variable and can be changed its value. To overcome this problem, we use the </a:t>
            </a:r>
            <a:r>
              <a:rPr lang="en-US" b="1" dirty="0">
                <a:latin typeface="Times New Roman" panose="02020603050405020304" pitchFamily="18" charset="0"/>
                <a:cs typeface="Times New Roman" panose="02020603050405020304" pitchFamily="18" charset="0"/>
              </a:rPr>
              <a:t>final</a:t>
            </a:r>
            <a:r>
              <a:rPr lang="en-US" dirty="0">
                <a:latin typeface="Times New Roman" panose="02020603050405020304" pitchFamily="18" charset="0"/>
                <a:cs typeface="Times New Roman" panose="02020603050405020304" pitchFamily="18" charset="0"/>
              </a:rPr>
              <a:t> modifier with a static modifier.</a:t>
            </a:r>
          </a:p>
          <a:p>
            <a:pPr algn="just"/>
            <a:r>
              <a:rPr lang="en-US" dirty="0">
                <a:latin typeface="Times New Roman" panose="02020603050405020304" pitchFamily="18" charset="0"/>
                <a:cs typeface="Times New Roman" panose="02020603050405020304" pitchFamily="18" charset="0"/>
              </a:rPr>
              <a:t>When the variable defined as </a:t>
            </a:r>
            <a:r>
              <a:rPr lang="en-US" b="1" dirty="0">
                <a:latin typeface="Times New Roman" panose="02020603050405020304" pitchFamily="18" charset="0"/>
                <a:cs typeface="Times New Roman" panose="02020603050405020304" pitchFamily="18" charset="0"/>
              </a:rPr>
              <a:t>final</a:t>
            </a:r>
            <a:r>
              <a:rPr lang="en-US" dirty="0">
                <a:latin typeface="Times New Roman" panose="02020603050405020304" pitchFamily="18" charset="0"/>
                <a:cs typeface="Times New Roman" panose="02020603050405020304" pitchFamily="18" charset="0"/>
              </a:rPr>
              <a:t>, the multiple instances of the same constant value will be created for every different object which is not desirable.</a:t>
            </a:r>
          </a:p>
          <a:p>
            <a:pPr algn="just"/>
            <a:r>
              <a:rPr lang="en-US" dirty="0">
                <a:latin typeface="Times New Roman" panose="02020603050405020304" pitchFamily="18" charset="0"/>
                <a:cs typeface="Times New Roman" panose="02020603050405020304" pitchFamily="18" charset="0"/>
              </a:rPr>
              <a:t>When we use </a:t>
            </a:r>
            <a:r>
              <a:rPr lang="en-US" b="1" dirty="0">
                <a:latin typeface="Times New Roman" panose="02020603050405020304" pitchFamily="18" charset="0"/>
                <a:cs typeface="Times New Roman" panose="02020603050405020304" pitchFamily="18" charset="0"/>
              </a:rPr>
              <a:t>static</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final</a:t>
            </a:r>
            <a:r>
              <a:rPr lang="en-US" dirty="0">
                <a:latin typeface="Times New Roman" panose="02020603050405020304" pitchFamily="18" charset="0"/>
                <a:cs typeface="Times New Roman" panose="02020603050405020304" pitchFamily="18" charset="0"/>
              </a:rPr>
              <a:t> modifiers together, the variable remains static and can be initialized once. Therefore, to declare a variable as constant, we use both static and final modifiers. It shares a common memory location for all objects of its containing class.</a:t>
            </a: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26644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40633"/>
            <a:ext cx="8596668" cy="6472988"/>
          </a:xfrm>
        </p:spPr>
        <p:txBody>
          <a:bodyPr>
            <a:noAutofit/>
          </a:bodyPr>
          <a:lstStyle/>
          <a:p>
            <a:r>
              <a:rPr lang="en-US" b="1" dirty="0">
                <a:latin typeface="Times New Roman" panose="02020603050405020304" pitchFamily="18" charset="0"/>
                <a:cs typeface="Times New Roman" panose="02020603050405020304" pitchFamily="18" charset="0"/>
              </a:rPr>
              <a:t>ConstantExample1.java</a:t>
            </a:r>
          </a:p>
          <a:p>
            <a:pPr marL="0" indent="0">
              <a:buNone/>
            </a:pPr>
            <a:r>
              <a:rPr lang="en-US" b="1" dirty="0">
                <a:latin typeface="Times New Roman" panose="02020603050405020304" pitchFamily="18" charset="0"/>
                <a:cs typeface="Times New Roman" panose="02020603050405020304" pitchFamily="18" charset="0"/>
              </a:rPr>
              <a:t>import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java.util.Scanner</a:t>
            </a:r>
            <a:r>
              <a:rPr lang="en-US" dirty="0">
                <a:latin typeface="Times New Roman" panose="02020603050405020304" pitchFamily="18" charset="0"/>
                <a:cs typeface="Times New Roman" panose="02020603050405020304" pitchFamily="18" charset="0"/>
              </a:rPr>
              <a:t>;  </a:t>
            </a:r>
          </a:p>
          <a:p>
            <a:pPr marL="0" indent="0">
              <a:buNone/>
            </a:pPr>
            <a:r>
              <a:rPr lang="en-US" b="1" dirty="0">
                <a:latin typeface="Times New Roman" panose="02020603050405020304" pitchFamily="18" charset="0"/>
                <a:cs typeface="Times New Roman" panose="02020603050405020304" pitchFamily="18" charset="0"/>
              </a:rPr>
              <a:t>public</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class</a:t>
            </a:r>
            <a:r>
              <a:rPr lang="en-US" dirty="0">
                <a:latin typeface="Times New Roman" panose="02020603050405020304" pitchFamily="18" charset="0"/>
                <a:cs typeface="Times New Roman" panose="02020603050405020304" pitchFamily="18" charset="0"/>
              </a:rPr>
              <a:t> ConstantExample1   </a:t>
            </a:r>
          </a:p>
          <a:p>
            <a:pPr marL="0" indent="0">
              <a:buNone/>
            </a:pP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//declaring constant   </a:t>
            </a:r>
          </a:p>
          <a:p>
            <a:pPr marL="0" indent="0">
              <a:buNone/>
            </a:pPr>
            <a:r>
              <a:rPr lang="en-US" b="1" dirty="0">
                <a:latin typeface="Times New Roman" panose="02020603050405020304" pitchFamily="18" charset="0"/>
                <a:cs typeface="Times New Roman" panose="02020603050405020304" pitchFamily="18" charset="0"/>
              </a:rPr>
              <a:t>private</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static</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final</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double</a:t>
            </a:r>
            <a:r>
              <a:rPr lang="en-US" dirty="0">
                <a:latin typeface="Times New Roman" panose="02020603050405020304" pitchFamily="18" charset="0"/>
                <a:cs typeface="Times New Roman" panose="02020603050405020304" pitchFamily="18" charset="0"/>
              </a:rPr>
              <a:t> PRICE=234.90;  </a:t>
            </a:r>
          </a:p>
          <a:p>
            <a:pPr marL="0" indent="0">
              <a:buNone/>
            </a:pPr>
            <a:r>
              <a:rPr lang="en-US" b="1" dirty="0">
                <a:latin typeface="Times New Roman" panose="02020603050405020304" pitchFamily="18" charset="0"/>
                <a:cs typeface="Times New Roman" panose="02020603050405020304" pitchFamily="18" charset="0"/>
              </a:rPr>
              <a:t>public</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static</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void</a:t>
            </a:r>
            <a:r>
              <a:rPr lang="en-US" dirty="0">
                <a:latin typeface="Times New Roman" panose="02020603050405020304" pitchFamily="18" charset="0"/>
                <a:cs typeface="Times New Roman" panose="02020603050405020304" pitchFamily="18" charset="0"/>
              </a:rPr>
              <a:t> main(String[] </a:t>
            </a:r>
            <a:r>
              <a:rPr lang="en-US" dirty="0" err="1">
                <a:latin typeface="Times New Roman" panose="02020603050405020304" pitchFamily="18" charset="0"/>
                <a:cs typeface="Times New Roman" panose="02020603050405020304" pitchFamily="18" charset="0"/>
              </a:rPr>
              <a:t>args</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  </a:t>
            </a:r>
          </a:p>
          <a:p>
            <a:pPr marL="0" indent="0">
              <a:buNone/>
            </a:pPr>
            <a:r>
              <a:rPr lang="en-US" b="1" dirty="0">
                <a:latin typeface="Times New Roman" panose="02020603050405020304" pitchFamily="18" charset="0"/>
                <a:cs typeface="Times New Roman" panose="02020603050405020304" pitchFamily="18" charset="0"/>
              </a:rPr>
              <a:t>int</a:t>
            </a:r>
            <a:r>
              <a:rPr lang="en-US" dirty="0">
                <a:latin typeface="Times New Roman" panose="02020603050405020304" pitchFamily="18" charset="0"/>
                <a:cs typeface="Times New Roman" panose="02020603050405020304" pitchFamily="18" charset="0"/>
              </a:rPr>
              <a:t> unit;  </a:t>
            </a:r>
          </a:p>
          <a:p>
            <a:pPr marL="0" indent="0">
              <a:buNone/>
            </a:pPr>
            <a:r>
              <a:rPr lang="en-US" b="1" dirty="0">
                <a:latin typeface="Times New Roman" panose="02020603050405020304" pitchFamily="18" charset="0"/>
                <a:cs typeface="Times New Roman" panose="02020603050405020304" pitchFamily="18" charset="0"/>
              </a:rPr>
              <a:t>double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total_bill</a:t>
            </a:r>
            <a:r>
              <a:rPr lang="en-US" dirty="0">
                <a:latin typeface="Times New Roman" panose="02020603050405020304" pitchFamily="18" charset="0"/>
                <a:cs typeface="Times New Roman" panose="02020603050405020304" pitchFamily="18" charset="0"/>
              </a:rPr>
              <a:t>;  </a:t>
            </a:r>
          </a:p>
          <a:p>
            <a:pPr marL="0" indent="0">
              <a:buNone/>
            </a:pPr>
            <a:r>
              <a:rPr lang="en-US" dirty="0" err="1">
                <a:latin typeface="Times New Roman" panose="02020603050405020304" pitchFamily="18" charset="0"/>
                <a:cs typeface="Times New Roman" panose="02020603050405020304" pitchFamily="18" charset="0"/>
              </a:rPr>
              <a:t>System.out.print</a:t>
            </a:r>
            <a:r>
              <a:rPr lang="en-US" dirty="0">
                <a:latin typeface="Times New Roman" panose="02020603050405020304" pitchFamily="18" charset="0"/>
                <a:cs typeface="Times New Roman" panose="02020603050405020304" pitchFamily="18" charset="0"/>
              </a:rPr>
              <a:t>("Enter the number of units you have used: ");  </a:t>
            </a:r>
          </a:p>
          <a:p>
            <a:pPr marL="0" indent="0">
              <a:buNone/>
            </a:pPr>
            <a:r>
              <a:rPr lang="en-US" dirty="0">
                <a:latin typeface="Times New Roman" panose="02020603050405020304" pitchFamily="18" charset="0"/>
                <a:cs typeface="Times New Roman" panose="02020603050405020304" pitchFamily="18" charset="0"/>
              </a:rPr>
              <a:t>Scanner </a:t>
            </a:r>
            <a:r>
              <a:rPr lang="en-US" dirty="0" err="1">
                <a:latin typeface="Times New Roman" panose="02020603050405020304" pitchFamily="18" charset="0"/>
                <a:cs typeface="Times New Roman" panose="02020603050405020304" pitchFamily="18" charset="0"/>
              </a:rPr>
              <a:t>sc</a:t>
            </a:r>
            <a:r>
              <a:rPr lang="en-US"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new</a:t>
            </a:r>
            <a:r>
              <a:rPr lang="en-US" dirty="0">
                <a:latin typeface="Times New Roman" panose="02020603050405020304" pitchFamily="18" charset="0"/>
                <a:cs typeface="Times New Roman" panose="02020603050405020304" pitchFamily="18" charset="0"/>
              </a:rPr>
              <a:t> Scanner(System.in);  </a:t>
            </a:r>
          </a:p>
          <a:p>
            <a:pPr marL="0" indent="0">
              <a:buNone/>
            </a:pPr>
            <a:r>
              <a:rPr lang="en-US" dirty="0">
                <a:latin typeface="Times New Roman" panose="02020603050405020304" pitchFamily="18" charset="0"/>
                <a:cs typeface="Times New Roman" panose="02020603050405020304" pitchFamily="18" charset="0"/>
              </a:rPr>
              <a:t>unit=</a:t>
            </a:r>
            <a:r>
              <a:rPr lang="en-US" dirty="0" err="1">
                <a:latin typeface="Times New Roman" panose="02020603050405020304" pitchFamily="18" charset="0"/>
                <a:cs typeface="Times New Roman" panose="02020603050405020304" pitchFamily="18" charset="0"/>
              </a:rPr>
              <a:t>sc.nextInt</a:t>
            </a:r>
            <a:r>
              <a:rPr lang="en-US" dirty="0">
                <a:latin typeface="Times New Roman" panose="02020603050405020304" pitchFamily="18" charset="0"/>
                <a:cs typeface="Times New Roman" panose="02020603050405020304" pitchFamily="18" charset="0"/>
              </a:rPr>
              <a:t>();  </a:t>
            </a:r>
          </a:p>
          <a:p>
            <a:pPr marL="0" indent="0">
              <a:buNone/>
            </a:pPr>
            <a:r>
              <a:rPr lang="en-US" dirty="0" err="1">
                <a:latin typeface="Times New Roman" panose="02020603050405020304" pitchFamily="18" charset="0"/>
                <a:cs typeface="Times New Roman" panose="02020603050405020304" pitchFamily="18" charset="0"/>
              </a:rPr>
              <a:t>total_bill</a:t>
            </a:r>
            <a:r>
              <a:rPr lang="en-US" dirty="0">
                <a:latin typeface="Times New Roman" panose="02020603050405020304" pitchFamily="18" charset="0"/>
                <a:cs typeface="Times New Roman" panose="02020603050405020304" pitchFamily="18" charset="0"/>
              </a:rPr>
              <a:t>=PRICE*unit;  </a:t>
            </a:r>
          </a:p>
          <a:p>
            <a:pPr marL="0" indent="0">
              <a:buNone/>
            </a:pPr>
            <a:r>
              <a:rPr lang="en-US" dirty="0" err="1">
                <a:latin typeface="Times New Roman" panose="02020603050405020304" pitchFamily="18" charset="0"/>
                <a:cs typeface="Times New Roman" panose="02020603050405020304" pitchFamily="18" charset="0"/>
              </a:rPr>
              <a:t>System.out.println</a:t>
            </a:r>
            <a:r>
              <a:rPr lang="en-US" dirty="0">
                <a:latin typeface="Times New Roman" panose="02020603050405020304" pitchFamily="18" charset="0"/>
                <a:cs typeface="Times New Roman" panose="02020603050405020304" pitchFamily="18" charset="0"/>
              </a:rPr>
              <a:t>("The total amount you have to deposit is: "+</a:t>
            </a:r>
            <a:r>
              <a:rPr lang="en-US" dirty="0" err="1">
                <a:latin typeface="Times New Roman" panose="02020603050405020304" pitchFamily="18" charset="0"/>
                <a:cs typeface="Times New Roman" panose="02020603050405020304" pitchFamily="18" charset="0"/>
              </a:rPr>
              <a:t>total_bill</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  }  </a:t>
            </a:r>
          </a:p>
          <a:p>
            <a:endParaRPr lang="en-US"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00509" y="4872789"/>
            <a:ext cx="5034967" cy="759995"/>
          </a:xfrm>
          <a:prstGeom prst="rect">
            <a:avLst/>
          </a:prstGeom>
        </p:spPr>
      </p:pic>
    </p:spTree>
    <p:extLst>
      <p:ext uri="{BB962C8B-B14F-4D97-AF65-F5344CB8AC3E}">
        <p14:creationId xmlns:p14="http://schemas.microsoft.com/office/powerpoint/2010/main" val="1005889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4589"/>
            <a:ext cx="8596668" cy="894347"/>
          </a:xfrm>
        </p:spPr>
        <p:txBody>
          <a:bodyPr/>
          <a:lstStyle/>
          <a:p>
            <a:r>
              <a:rPr lang="en-US" dirty="0">
                <a:solidFill>
                  <a:schemeClr val="tx1"/>
                </a:solidFill>
                <a:latin typeface="Baskerville Old Face" panose="02020602080505020303" pitchFamily="18" charset="0"/>
              </a:rPr>
              <a:t>Java Variables</a:t>
            </a:r>
          </a:p>
        </p:txBody>
      </p:sp>
      <p:sp>
        <p:nvSpPr>
          <p:cNvPr id="3" name="Content Placeholder 2"/>
          <p:cNvSpPr>
            <a:spLocks noGrp="1"/>
          </p:cNvSpPr>
          <p:nvPr>
            <p:ph idx="1"/>
          </p:nvPr>
        </p:nvSpPr>
        <p:spPr>
          <a:xfrm>
            <a:off x="677334" y="1118937"/>
            <a:ext cx="8596668" cy="4922426"/>
          </a:xfrm>
        </p:spPr>
        <p:txBody>
          <a:bodyPr/>
          <a:lstStyle/>
          <a:p>
            <a:pPr algn="just"/>
            <a:r>
              <a:rPr lang="en-US" dirty="0">
                <a:latin typeface="Times New Roman" panose="02020603050405020304" pitchFamily="18" charset="0"/>
                <a:cs typeface="Times New Roman" panose="02020603050405020304" pitchFamily="18" charset="0"/>
              </a:rPr>
              <a:t>A variable is a container which holds the value while the </a:t>
            </a:r>
            <a:r>
              <a:rPr lang="en-US" dirty="0">
                <a:latin typeface="Times New Roman" panose="02020603050405020304" pitchFamily="18" charset="0"/>
                <a:cs typeface="Times New Roman" panose="02020603050405020304" pitchFamily="18" charset="0"/>
                <a:hlinkClick r:id="rId2"/>
              </a:rPr>
              <a:t>Java program</a:t>
            </a:r>
            <a:r>
              <a:rPr lang="en-US" dirty="0">
                <a:latin typeface="Times New Roman" panose="02020603050405020304" pitchFamily="18" charset="0"/>
                <a:cs typeface="Times New Roman" panose="02020603050405020304" pitchFamily="18" charset="0"/>
              </a:rPr>
              <a:t> is executed. A variable is assigned with a data type.</a:t>
            </a:r>
          </a:p>
          <a:p>
            <a:pPr algn="just"/>
            <a:r>
              <a:rPr lang="en-US" dirty="0">
                <a:latin typeface="Times New Roman" panose="02020603050405020304" pitchFamily="18" charset="0"/>
                <a:cs typeface="Times New Roman" panose="02020603050405020304" pitchFamily="18" charset="0"/>
              </a:rPr>
              <a:t>Variable is a name of memory location. There are three types of variables in java: local, instance and static.</a:t>
            </a:r>
          </a:p>
          <a:p>
            <a:pPr algn="just"/>
            <a:r>
              <a:rPr lang="en-US" dirty="0">
                <a:latin typeface="Times New Roman" panose="02020603050405020304" pitchFamily="18" charset="0"/>
                <a:cs typeface="Times New Roman" panose="02020603050405020304" pitchFamily="18" charset="0"/>
              </a:rPr>
              <a:t>There are two types of </a:t>
            </a:r>
            <a:r>
              <a:rPr lang="en-US" dirty="0">
                <a:latin typeface="Times New Roman" panose="02020603050405020304" pitchFamily="18" charset="0"/>
                <a:cs typeface="Times New Roman" panose="02020603050405020304" pitchFamily="18" charset="0"/>
                <a:hlinkClick r:id="rId3"/>
              </a:rPr>
              <a:t>data types in Java</a:t>
            </a:r>
            <a:r>
              <a:rPr lang="en-US" dirty="0">
                <a:latin typeface="Times New Roman" panose="02020603050405020304" pitchFamily="18" charset="0"/>
                <a:cs typeface="Times New Roman" panose="02020603050405020304" pitchFamily="18" charset="0"/>
              </a:rPr>
              <a:t>: primitive and non-primitive.</a:t>
            </a:r>
          </a:p>
          <a:p>
            <a:pPr marL="0" indent="0" algn="just">
              <a:buNone/>
            </a:pPr>
            <a:r>
              <a:rPr lang="en-US" dirty="0">
                <a:latin typeface="Times New Roman" panose="02020603050405020304" pitchFamily="18" charset="0"/>
                <a:cs typeface="Times New Roman" panose="02020603050405020304" pitchFamily="18" charset="0"/>
              </a:rPr>
              <a:t>Variable</a:t>
            </a:r>
          </a:p>
          <a:p>
            <a:pPr algn="just"/>
            <a:r>
              <a:rPr lang="en-US" b="1" dirty="0">
                <a:latin typeface="Times New Roman" panose="02020603050405020304" pitchFamily="18" charset="0"/>
                <a:cs typeface="Times New Roman" panose="02020603050405020304" pitchFamily="18" charset="0"/>
              </a:rPr>
              <a:t>Variable</a:t>
            </a:r>
            <a:r>
              <a:rPr lang="en-US" dirty="0">
                <a:latin typeface="Times New Roman" panose="02020603050405020304" pitchFamily="18" charset="0"/>
                <a:cs typeface="Times New Roman" panose="02020603050405020304" pitchFamily="18" charset="0"/>
              </a:rPr>
              <a:t> is name of </a:t>
            </a:r>
            <a:r>
              <a:rPr lang="en-US" i="1" dirty="0">
                <a:latin typeface="Times New Roman" panose="02020603050405020304" pitchFamily="18" charset="0"/>
                <a:cs typeface="Times New Roman" panose="02020603050405020304" pitchFamily="18" charset="0"/>
              </a:rPr>
              <a:t>reserved area allocated in memory</a:t>
            </a:r>
            <a:r>
              <a:rPr lang="en-US" dirty="0">
                <a:latin typeface="Times New Roman" panose="02020603050405020304" pitchFamily="18" charset="0"/>
                <a:cs typeface="Times New Roman" panose="02020603050405020304" pitchFamily="18" charset="0"/>
              </a:rPr>
              <a:t>. In other words, it is a </a:t>
            </a:r>
            <a:r>
              <a:rPr lang="en-US" i="1" dirty="0">
                <a:latin typeface="Times New Roman" panose="02020603050405020304" pitchFamily="18" charset="0"/>
                <a:cs typeface="Times New Roman" panose="02020603050405020304" pitchFamily="18" charset="0"/>
              </a:rPr>
              <a:t>name of memory location</a:t>
            </a:r>
            <a:r>
              <a:rPr lang="en-US" dirty="0">
                <a:latin typeface="Times New Roman" panose="02020603050405020304" pitchFamily="18" charset="0"/>
                <a:cs typeface="Times New Roman" panose="02020603050405020304" pitchFamily="18" charset="0"/>
              </a:rPr>
              <a:t>. It is a combination of "vary + able" that means its value can be changed.</a:t>
            </a: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08483" y="4199989"/>
            <a:ext cx="4052386" cy="2457735"/>
          </a:xfrm>
          <a:prstGeom prst="rect">
            <a:avLst/>
          </a:prstGeom>
        </p:spPr>
      </p:pic>
      <p:sp>
        <p:nvSpPr>
          <p:cNvPr id="5" name="TextBox 4"/>
          <p:cNvSpPr txBox="1"/>
          <p:nvPr/>
        </p:nvSpPr>
        <p:spPr>
          <a:xfrm>
            <a:off x="3910264" y="5859378"/>
            <a:ext cx="4030579" cy="646331"/>
          </a:xfrm>
          <a:prstGeom prst="rect">
            <a:avLst/>
          </a:prstGeom>
          <a:noFill/>
        </p:spPr>
        <p:txBody>
          <a:bodyPr wrap="square" rtlCol="0">
            <a:spAutoFit/>
          </a:bodyPr>
          <a:lstStyle/>
          <a:p>
            <a:r>
              <a:rPr lang="en-US" b="1" dirty="0"/>
              <a:t>int</a:t>
            </a:r>
            <a:r>
              <a:rPr lang="en-US" dirty="0"/>
              <a:t> data=50;//Here data is variable  </a:t>
            </a:r>
          </a:p>
          <a:p>
            <a:endParaRPr lang="en-US" dirty="0"/>
          </a:p>
        </p:txBody>
      </p:sp>
    </p:spTree>
    <p:extLst>
      <p:ext uri="{BB962C8B-B14F-4D97-AF65-F5344CB8AC3E}">
        <p14:creationId xmlns:p14="http://schemas.microsoft.com/office/powerpoint/2010/main" val="12525736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21105"/>
            <a:ext cx="8596668" cy="6152399"/>
          </a:xfrm>
        </p:spPr>
        <p:txBody>
          <a:bodyPr/>
          <a:lstStyle/>
          <a:p>
            <a:pPr marL="0" indent="0" algn="just">
              <a:buNone/>
            </a:pPr>
            <a:r>
              <a:rPr lang="en-US" sz="2000" b="1" dirty="0">
                <a:latin typeface="Times New Roman" panose="02020603050405020304" pitchFamily="18" charset="0"/>
                <a:cs typeface="Times New Roman" panose="02020603050405020304" pitchFamily="18" charset="0"/>
              </a:rPr>
              <a:t>Types of Variables:</a:t>
            </a:r>
          </a:p>
          <a:p>
            <a:pPr algn="just"/>
            <a:r>
              <a:rPr lang="en-US" dirty="0">
                <a:latin typeface="Times New Roman" panose="02020603050405020304" pitchFamily="18" charset="0"/>
                <a:cs typeface="Times New Roman" panose="02020603050405020304" pitchFamily="18" charset="0"/>
              </a:rPr>
              <a:t>There are three types of variables in </a:t>
            </a:r>
            <a:r>
              <a:rPr lang="en-US" dirty="0">
                <a:latin typeface="Times New Roman" panose="02020603050405020304" pitchFamily="18" charset="0"/>
                <a:cs typeface="Times New Roman" panose="02020603050405020304" pitchFamily="18" charset="0"/>
                <a:hlinkClick r:id="rId2"/>
              </a:rPr>
              <a:t>Java</a:t>
            </a:r>
            <a:r>
              <a:rPr lang="en-US" dirty="0">
                <a:latin typeface="Times New Roman" panose="02020603050405020304" pitchFamily="18" charset="0"/>
                <a:cs typeface="Times New Roman" panose="02020603050405020304" pitchFamily="18" charset="0"/>
              </a:rPr>
              <a:t>:</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8981" y="1439529"/>
            <a:ext cx="4914900" cy="5133975"/>
          </a:xfrm>
          <a:prstGeom prst="rect">
            <a:avLst/>
          </a:prstGeom>
        </p:spPr>
      </p:pic>
    </p:spTree>
    <p:extLst>
      <p:ext uri="{BB962C8B-B14F-4D97-AF65-F5344CB8AC3E}">
        <p14:creationId xmlns:p14="http://schemas.microsoft.com/office/powerpoint/2010/main" val="11592560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85011"/>
            <a:ext cx="8596668" cy="5991726"/>
          </a:xfrm>
        </p:spPr>
        <p:txBody>
          <a:bodyPr>
            <a:normAutofit/>
          </a:bodyPr>
          <a:lstStyle/>
          <a:p>
            <a:pPr marL="0" indent="0" algn="just">
              <a:buNone/>
            </a:pPr>
            <a:r>
              <a:rPr lang="en-US" sz="2000" dirty="0">
                <a:latin typeface="Times New Roman" panose="02020603050405020304" pitchFamily="18" charset="0"/>
                <a:cs typeface="Times New Roman" panose="02020603050405020304" pitchFamily="18" charset="0"/>
              </a:rPr>
              <a:t>1) Local Variable:</a:t>
            </a:r>
          </a:p>
          <a:p>
            <a:pPr algn="just"/>
            <a:r>
              <a:rPr lang="en-US" sz="2000" dirty="0">
                <a:latin typeface="Times New Roman" panose="02020603050405020304" pitchFamily="18" charset="0"/>
                <a:cs typeface="Times New Roman" panose="02020603050405020304" pitchFamily="18" charset="0"/>
              </a:rPr>
              <a:t>A variable declared inside the body of the method is called local variable. You can use this variable only within that method and the other methods in the class aren't even aware that the variable exists.</a:t>
            </a:r>
          </a:p>
          <a:p>
            <a:pPr algn="just"/>
            <a:r>
              <a:rPr lang="en-US" sz="2000" dirty="0">
                <a:latin typeface="Times New Roman" panose="02020603050405020304" pitchFamily="18" charset="0"/>
                <a:cs typeface="Times New Roman" panose="02020603050405020304" pitchFamily="18" charset="0"/>
              </a:rPr>
              <a:t>A local variable cannot be defined with "static" keyword.</a:t>
            </a:r>
          </a:p>
          <a:p>
            <a:pPr marL="0" indent="0" algn="just">
              <a:buNone/>
            </a:pPr>
            <a:r>
              <a:rPr lang="en-US" sz="2000" dirty="0">
                <a:latin typeface="Times New Roman" panose="02020603050405020304" pitchFamily="18" charset="0"/>
                <a:cs typeface="Times New Roman" panose="02020603050405020304" pitchFamily="18" charset="0"/>
              </a:rPr>
              <a:t>2) Instance Variable</a:t>
            </a:r>
          </a:p>
          <a:p>
            <a:pPr algn="just"/>
            <a:r>
              <a:rPr lang="en-US" sz="2000" dirty="0">
                <a:latin typeface="Times New Roman" panose="02020603050405020304" pitchFamily="18" charset="0"/>
                <a:cs typeface="Times New Roman" panose="02020603050405020304" pitchFamily="18" charset="0"/>
              </a:rPr>
              <a:t>A variable declared inside the class but outside the body of the method, is called instance variable. It is not declared as </a:t>
            </a:r>
            <a:r>
              <a:rPr lang="en-US" sz="2000" dirty="0">
                <a:latin typeface="Times New Roman" panose="02020603050405020304" pitchFamily="18" charset="0"/>
                <a:cs typeface="Times New Roman" panose="02020603050405020304" pitchFamily="18" charset="0"/>
                <a:hlinkClick r:id="rId2"/>
              </a:rPr>
              <a:t>static</a:t>
            </a:r>
            <a:r>
              <a:rPr lang="en-US" sz="2000" dirty="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It is called instance variable because its value is instance specific and is not shared among instances.</a:t>
            </a:r>
          </a:p>
          <a:p>
            <a:pPr marL="0" indent="0" algn="just">
              <a:buNone/>
            </a:pPr>
            <a:r>
              <a:rPr lang="en-US" sz="2000" dirty="0">
                <a:latin typeface="Times New Roman" panose="02020603050405020304" pitchFamily="18" charset="0"/>
                <a:cs typeface="Times New Roman" panose="02020603050405020304" pitchFamily="18" charset="0"/>
              </a:rPr>
              <a:t>3) Static variable</a:t>
            </a:r>
          </a:p>
          <a:p>
            <a:pPr algn="just"/>
            <a:r>
              <a:rPr lang="en-US" sz="2000" dirty="0">
                <a:latin typeface="Times New Roman" panose="02020603050405020304" pitchFamily="18" charset="0"/>
                <a:cs typeface="Times New Roman" panose="02020603050405020304" pitchFamily="18" charset="0"/>
              </a:rPr>
              <a:t>A variable which is declared as static is called static variable. It cannot be local. You can create a single copy of static variable and share among all the instances of the class. Memory allocation for static variable happens only once when the class is loaded in the memory.</a:t>
            </a:r>
          </a:p>
        </p:txBody>
      </p:sp>
    </p:spTree>
    <p:extLst>
      <p:ext uri="{BB962C8B-B14F-4D97-AF65-F5344CB8AC3E}">
        <p14:creationId xmlns:p14="http://schemas.microsoft.com/office/powerpoint/2010/main" val="784127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latin typeface="Baskerville Old Face" panose="02020602080505020303" pitchFamily="18" charset="0"/>
              </a:rPr>
              <a:t>Example to understand the types of variables in java</a:t>
            </a:r>
          </a:p>
        </p:txBody>
      </p:sp>
      <p:sp>
        <p:nvSpPr>
          <p:cNvPr id="3" name="Content Placeholder 2"/>
          <p:cNvSpPr>
            <a:spLocks noGrp="1"/>
          </p:cNvSpPr>
          <p:nvPr>
            <p:ph idx="1"/>
          </p:nvPr>
        </p:nvSpPr>
        <p:spPr/>
        <p:txBody>
          <a:bodyPr>
            <a:normAutofit/>
          </a:bodyPr>
          <a:lstStyle/>
          <a:p>
            <a:pPr marL="0" indent="0">
              <a:buNone/>
            </a:pPr>
            <a:r>
              <a:rPr lang="en-US" sz="2000" b="1" dirty="0">
                <a:latin typeface="Times New Roman" panose="02020603050405020304" pitchFamily="18" charset="0"/>
                <a:cs typeface="Times New Roman" panose="02020603050405020304" pitchFamily="18" charset="0"/>
              </a:rPr>
              <a:t>class</a:t>
            </a:r>
            <a:r>
              <a:rPr lang="en-US" sz="2000" dirty="0">
                <a:latin typeface="Times New Roman" panose="02020603050405020304" pitchFamily="18" charset="0"/>
                <a:cs typeface="Times New Roman" panose="02020603050405020304" pitchFamily="18" charset="0"/>
              </a:rPr>
              <a:t> A</a:t>
            </a:r>
          </a:p>
          <a:p>
            <a:pPr marL="0" indent="0">
              <a:buNone/>
            </a:pPr>
            <a:r>
              <a:rPr lang="en-US" sz="2000" dirty="0">
                <a:latin typeface="Times New Roman" panose="02020603050405020304" pitchFamily="18" charset="0"/>
                <a:cs typeface="Times New Roman" panose="02020603050405020304" pitchFamily="18" charset="0"/>
              </a:rPr>
              <a:t>{  </a:t>
            </a:r>
          </a:p>
          <a:p>
            <a:pPr marL="0" indent="0">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data=50;//instance variable  </a:t>
            </a:r>
          </a:p>
          <a:p>
            <a:pPr marL="0" indent="0">
              <a:buNone/>
            </a:pPr>
            <a:r>
              <a:rPr lang="en-US" sz="2000" b="1" dirty="0">
                <a:latin typeface="Times New Roman" panose="02020603050405020304" pitchFamily="18" charset="0"/>
                <a:cs typeface="Times New Roman" panose="02020603050405020304" pitchFamily="18" charset="0"/>
              </a:rPr>
              <a:t>static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m=100;//static variable  </a:t>
            </a:r>
          </a:p>
          <a:p>
            <a:pPr marL="0" indent="0">
              <a:buNone/>
            </a:pPr>
            <a:r>
              <a:rPr lang="en-US" sz="2000" b="1" dirty="0">
                <a:latin typeface="Times New Roman" panose="02020603050405020304" pitchFamily="18" charset="0"/>
                <a:cs typeface="Times New Roman" panose="02020603050405020304" pitchFamily="18" charset="0"/>
              </a:rPr>
              <a:t>void</a:t>
            </a:r>
            <a:r>
              <a:rPr lang="en-US" sz="2000" dirty="0">
                <a:latin typeface="Times New Roman" panose="02020603050405020304" pitchFamily="18" charset="0"/>
                <a:cs typeface="Times New Roman" panose="02020603050405020304" pitchFamily="18" charset="0"/>
              </a:rPr>
              <a:t> method()</a:t>
            </a:r>
          </a:p>
          <a:p>
            <a:pPr marL="0" indent="0">
              <a:buNone/>
            </a:pPr>
            <a:r>
              <a:rPr lang="en-US" sz="2000" dirty="0">
                <a:latin typeface="Times New Roman" panose="02020603050405020304" pitchFamily="18" charset="0"/>
                <a:cs typeface="Times New Roman" panose="02020603050405020304" pitchFamily="18" charset="0"/>
              </a:rPr>
              <a:t>{  </a:t>
            </a:r>
          </a:p>
          <a:p>
            <a:pPr marL="0" indent="0">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n=90;//local variable  </a:t>
            </a:r>
          </a:p>
          <a:p>
            <a:pPr marL="0" indent="0">
              <a:buNone/>
            </a:pPr>
            <a:r>
              <a:rPr lang="en-US" sz="2000" dirty="0">
                <a:latin typeface="Times New Roman" panose="02020603050405020304" pitchFamily="18" charset="0"/>
                <a:cs typeface="Times New Roman" panose="02020603050405020304" pitchFamily="18" charset="0"/>
              </a:rPr>
              <a:t>}  </a:t>
            </a:r>
          </a:p>
          <a:p>
            <a:pPr marL="0" indent="0">
              <a:buNone/>
            </a:pPr>
            <a:r>
              <a:rPr lang="en-US" sz="2000" dirty="0">
                <a:latin typeface="Times New Roman" panose="02020603050405020304" pitchFamily="18" charset="0"/>
                <a:cs typeface="Times New Roman" panose="02020603050405020304" pitchFamily="18" charset="0"/>
              </a:rPr>
              <a:t>}//end of class  </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9664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85801"/>
            <a:ext cx="8596668" cy="5355562"/>
          </a:xfrm>
        </p:spPr>
        <p:txBody>
          <a:bodyPr>
            <a:normAutofit/>
          </a:bodyPr>
          <a:lstStyle/>
          <a:p>
            <a:r>
              <a:rPr lang="en-US" sz="2000" dirty="0">
                <a:latin typeface="Times New Roman" panose="02020603050405020304" pitchFamily="18" charset="0"/>
                <a:cs typeface="Times New Roman" panose="02020603050405020304" pitchFamily="18" charset="0"/>
              </a:rPr>
              <a:t>Java Variable Example: Add Two Numbers</a:t>
            </a:r>
          </a:p>
          <a:p>
            <a:pPr marL="0" indent="0">
              <a:buNone/>
            </a:pPr>
            <a:r>
              <a:rPr lang="en-US" sz="2000" b="1" dirty="0">
                <a:latin typeface="Times New Roman" panose="02020603050405020304" pitchFamily="18" charset="0"/>
                <a:cs typeface="Times New Roman" panose="02020603050405020304" pitchFamily="18" charset="0"/>
              </a:rPr>
              <a:t>class</a:t>
            </a:r>
            <a:r>
              <a:rPr lang="en-US" sz="2000" dirty="0">
                <a:latin typeface="Times New Roman" panose="02020603050405020304" pitchFamily="18" charset="0"/>
                <a:cs typeface="Times New Roman" panose="02020603050405020304" pitchFamily="18" charset="0"/>
              </a:rPr>
              <a:t> Simple</a:t>
            </a:r>
          </a:p>
          <a:p>
            <a:pPr marL="0" indent="0">
              <a:buNone/>
            </a:pPr>
            <a:r>
              <a:rPr lang="en-US" sz="2000" dirty="0">
                <a:latin typeface="Times New Roman" panose="02020603050405020304" pitchFamily="18" charset="0"/>
                <a:cs typeface="Times New Roman" panose="02020603050405020304" pitchFamily="18" charset="0"/>
              </a:rPr>
              <a:t>{  </a:t>
            </a:r>
          </a:p>
          <a:p>
            <a:pPr marL="0" indent="0">
              <a:buNone/>
            </a:pPr>
            <a:r>
              <a:rPr lang="en-US" sz="2000" b="1" dirty="0">
                <a:latin typeface="Times New Roman" panose="02020603050405020304" pitchFamily="18" charset="0"/>
                <a:cs typeface="Times New Roman" panose="02020603050405020304" pitchFamily="18" charset="0"/>
              </a:rPr>
              <a:t>public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static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void</a:t>
            </a:r>
            <a:r>
              <a:rPr lang="en-US" sz="2000" dirty="0">
                <a:latin typeface="Times New Roman" panose="02020603050405020304" pitchFamily="18" charset="0"/>
                <a:cs typeface="Times New Roman" panose="02020603050405020304" pitchFamily="18" charset="0"/>
              </a:rPr>
              <a:t> main(String[] </a:t>
            </a:r>
            <a:r>
              <a:rPr lang="en-US" sz="2000" dirty="0" err="1">
                <a:latin typeface="Times New Roman" panose="02020603050405020304" pitchFamily="18" charset="0"/>
                <a:cs typeface="Times New Roman" panose="02020603050405020304" pitchFamily="18" charset="0"/>
              </a:rPr>
              <a:t>args</a:t>
            </a:r>
            <a:r>
              <a:rPr lang="en-US" sz="2000" dirty="0">
                <a:latin typeface="Times New Roman" panose="02020603050405020304" pitchFamily="18" charset="0"/>
                <a:cs typeface="Times New Roman" panose="02020603050405020304" pitchFamily="18" charset="0"/>
              </a:rPr>
              <a:t>)</a:t>
            </a:r>
          </a:p>
          <a:p>
            <a:pPr marL="0" indent="0">
              <a:buNone/>
            </a:pPr>
            <a:r>
              <a:rPr lang="en-US" sz="2000" dirty="0">
                <a:latin typeface="Times New Roman" panose="02020603050405020304" pitchFamily="18" charset="0"/>
                <a:cs typeface="Times New Roman" panose="02020603050405020304" pitchFamily="18" charset="0"/>
              </a:rPr>
              <a:t>{  </a:t>
            </a:r>
          </a:p>
          <a:p>
            <a:pPr marL="0" indent="0">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a=10;  </a:t>
            </a:r>
          </a:p>
          <a:p>
            <a:pPr marL="0" indent="0">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b=10;  </a:t>
            </a:r>
          </a:p>
          <a:p>
            <a:pPr marL="0" indent="0">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c=</a:t>
            </a:r>
            <a:r>
              <a:rPr lang="en-US" sz="2000" dirty="0" err="1">
                <a:latin typeface="Times New Roman" panose="02020603050405020304" pitchFamily="18" charset="0"/>
                <a:cs typeface="Times New Roman" panose="02020603050405020304" pitchFamily="18" charset="0"/>
              </a:rPr>
              <a:t>a+b</a:t>
            </a:r>
            <a:r>
              <a:rPr lang="en-US" sz="2000" dirty="0">
                <a:latin typeface="Times New Roman" panose="02020603050405020304" pitchFamily="18" charset="0"/>
                <a:cs typeface="Times New Roman" panose="02020603050405020304" pitchFamily="18" charset="0"/>
              </a:rPr>
              <a:t>;  </a:t>
            </a:r>
          </a:p>
          <a:p>
            <a:pPr marL="0" indent="0">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(c);  </a:t>
            </a:r>
          </a:p>
          <a:p>
            <a:pPr marL="0" indent="0">
              <a:buNone/>
            </a:pPr>
            <a:r>
              <a:rPr lang="en-US" sz="2000" dirty="0">
                <a:latin typeface="Times New Roman" panose="02020603050405020304" pitchFamily="18" charset="0"/>
                <a:cs typeface="Times New Roman" panose="02020603050405020304" pitchFamily="18" charset="0"/>
              </a:rPr>
              <a:t>}</a:t>
            </a:r>
          </a:p>
          <a:p>
            <a:pPr marL="0" indent="0">
              <a:buNone/>
            </a:pPr>
            <a:r>
              <a:rPr lang="en-US" sz="2000" dirty="0">
                <a:latin typeface="Times New Roman" panose="02020603050405020304" pitchFamily="18" charset="0"/>
                <a:cs typeface="Times New Roman" panose="02020603050405020304" pitchFamily="18" charset="0"/>
              </a:rPr>
              <a:t>}  </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471721" y="5041231"/>
            <a:ext cx="3007894" cy="646331"/>
          </a:xfrm>
          <a:prstGeom prst="rect">
            <a:avLst/>
          </a:prstGeom>
          <a:noFill/>
        </p:spPr>
        <p:txBody>
          <a:bodyPr wrap="square" rtlCol="0">
            <a:spAutoFit/>
          </a:bodyPr>
          <a:lstStyle/>
          <a:p>
            <a:r>
              <a:rPr lang="en-US"/>
              <a:t>Output:</a:t>
            </a:r>
          </a:p>
          <a:p>
            <a:r>
              <a:rPr lang="en-US"/>
              <a:t>	20</a:t>
            </a:r>
            <a:endParaRPr lang="en-US" dirty="0"/>
          </a:p>
        </p:txBody>
      </p:sp>
    </p:spTree>
    <p:extLst>
      <p:ext uri="{BB962C8B-B14F-4D97-AF65-F5344CB8AC3E}">
        <p14:creationId xmlns:p14="http://schemas.microsoft.com/office/powerpoint/2010/main" val="20402287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02106"/>
            <a:ext cx="8596668" cy="870284"/>
          </a:xfrm>
        </p:spPr>
        <p:txBody>
          <a:bodyPr/>
          <a:lstStyle/>
          <a:p>
            <a:r>
              <a:rPr lang="en-US" dirty="0">
                <a:solidFill>
                  <a:schemeClr val="tx1"/>
                </a:solidFill>
                <a:latin typeface="Baskerville Old Face" panose="02020602080505020303" pitchFamily="18" charset="0"/>
              </a:rPr>
              <a:t>Data Types in Java</a:t>
            </a:r>
          </a:p>
        </p:txBody>
      </p:sp>
      <p:sp>
        <p:nvSpPr>
          <p:cNvPr id="3" name="Content Placeholder 2"/>
          <p:cNvSpPr>
            <a:spLocks noGrp="1"/>
          </p:cNvSpPr>
          <p:nvPr>
            <p:ph idx="1"/>
          </p:nvPr>
        </p:nvSpPr>
        <p:spPr>
          <a:xfrm>
            <a:off x="677334" y="2153654"/>
            <a:ext cx="8596668" cy="4102768"/>
          </a:xfrm>
        </p:spPr>
        <p:txBody>
          <a:bodyPr>
            <a:normAutofit/>
          </a:bodyPr>
          <a:lstStyle/>
          <a:p>
            <a:pPr marL="0" indent="0" algn="just">
              <a:buNone/>
            </a:pPr>
            <a:r>
              <a:rPr lang="en-US" sz="2400" dirty="0">
                <a:latin typeface="Times New Roman" panose="02020603050405020304" pitchFamily="18" charset="0"/>
                <a:cs typeface="Times New Roman" panose="02020603050405020304" pitchFamily="18" charset="0"/>
              </a:rPr>
              <a:t>Data types specify the different sizes and values that can be stored in the variable. There are two types of data types in Java:</a:t>
            </a:r>
          </a:p>
          <a:p>
            <a:pPr algn="just"/>
            <a:r>
              <a:rPr lang="en-US" sz="2400" b="1" dirty="0">
                <a:latin typeface="Times New Roman" panose="02020603050405020304" pitchFamily="18" charset="0"/>
                <a:cs typeface="Times New Roman" panose="02020603050405020304" pitchFamily="18" charset="0"/>
              </a:rPr>
              <a:t>Primitive data types:</a:t>
            </a:r>
            <a:r>
              <a:rPr lang="en-US" sz="2400" dirty="0">
                <a:latin typeface="Times New Roman" panose="02020603050405020304" pitchFamily="18" charset="0"/>
                <a:cs typeface="Times New Roman" panose="02020603050405020304" pitchFamily="18" charset="0"/>
              </a:rPr>
              <a:t> The primitive data types include </a:t>
            </a:r>
            <a:r>
              <a:rPr lang="en-US" sz="2400" dirty="0" err="1">
                <a:latin typeface="Times New Roman" panose="02020603050405020304" pitchFamily="18" charset="0"/>
                <a:cs typeface="Times New Roman" panose="02020603050405020304" pitchFamily="18" charset="0"/>
              </a:rPr>
              <a:t>boolean</a:t>
            </a:r>
            <a:r>
              <a:rPr lang="en-US" sz="2400" dirty="0">
                <a:latin typeface="Times New Roman" panose="02020603050405020304" pitchFamily="18" charset="0"/>
                <a:cs typeface="Times New Roman" panose="02020603050405020304" pitchFamily="18" charset="0"/>
              </a:rPr>
              <a:t>, char, byte, short, int, long, float and double.</a:t>
            </a:r>
          </a:p>
          <a:p>
            <a:pPr algn="just"/>
            <a:r>
              <a:rPr lang="en-US" sz="2400" b="1" dirty="0">
                <a:latin typeface="Times New Roman" panose="02020603050405020304" pitchFamily="18" charset="0"/>
                <a:cs typeface="Times New Roman" panose="02020603050405020304" pitchFamily="18" charset="0"/>
              </a:rPr>
              <a:t>Non-primitive data types:</a:t>
            </a:r>
            <a:r>
              <a:rPr lang="en-US" sz="2400" dirty="0">
                <a:latin typeface="Times New Roman" panose="02020603050405020304" pitchFamily="18" charset="0"/>
                <a:cs typeface="Times New Roman" panose="02020603050405020304" pitchFamily="18" charset="0"/>
              </a:rPr>
              <a:t> The non-primitive data types include </a:t>
            </a:r>
            <a:r>
              <a:rPr lang="en-US" sz="2400" dirty="0">
                <a:latin typeface="Times New Roman" panose="02020603050405020304" pitchFamily="18" charset="0"/>
                <a:cs typeface="Times New Roman" panose="02020603050405020304" pitchFamily="18" charset="0"/>
                <a:hlinkClick r:id="rId2"/>
              </a:rPr>
              <a:t>Classes</a:t>
            </a:r>
            <a:r>
              <a:rPr lang="en-US"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hlinkClick r:id="rId3"/>
              </a:rPr>
              <a:t>Interfaces</a:t>
            </a:r>
            <a:r>
              <a:rPr lang="en-US" sz="2400" dirty="0">
                <a:latin typeface="Times New Roman" panose="02020603050405020304" pitchFamily="18" charset="0"/>
                <a:cs typeface="Times New Roman" panose="02020603050405020304" pitchFamily="18" charset="0"/>
              </a:rPr>
              <a:t>, and </a:t>
            </a:r>
            <a:r>
              <a:rPr lang="en-US" sz="2400" dirty="0">
                <a:latin typeface="Times New Roman" panose="02020603050405020304" pitchFamily="18" charset="0"/>
                <a:cs typeface="Times New Roman" panose="02020603050405020304" pitchFamily="18" charset="0"/>
                <a:hlinkClick r:id="rId4"/>
              </a:rPr>
              <a:t>Arrays</a:t>
            </a:r>
            <a:r>
              <a:rPr lang="en-US" sz="2400" dirty="0">
                <a:latin typeface="Times New Roman" panose="02020603050405020304" pitchFamily="18" charset="0"/>
                <a:cs typeface="Times New Roman" panose="02020603050405020304" pitchFamily="18" charset="0"/>
              </a:rPr>
              <a:t>.</a:t>
            </a: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7877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Baskerville Old Face" panose="02020602080505020303" pitchFamily="18" charset="0"/>
                <a:cs typeface="Times New Roman" panose="02020603050405020304" pitchFamily="18" charset="0"/>
              </a:rPr>
              <a:t>Fundamentals of Object Oriented Programming</a:t>
            </a:r>
            <a:endParaRPr lang="en-US" dirty="0">
              <a:solidFill>
                <a:schemeClr val="tx1"/>
              </a:solidFill>
              <a:latin typeface="Baskerville Old Face" panose="02020602080505020303" pitchFamily="18" charset="0"/>
            </a:endParaRPr>
          </a:p>
        </p:txBody>
      </p:sp>
      <p:sp>
        <p:nvSpPr>
          <p:cNvPr id="3" name="Content Placeholder 2"/>
          <p:cNvSpPr>
            <a:spLocks noGrp="1"/>
          </p:cNvSpPr>
          <p:nvPr>
            <p:ph idx="1"/>
          </p:nvPr>
        </p:nvSpPr>
        <p:spPr>
          <a:xfrm>
            <a:off x="677334" y="1930401"/>
            <a:ext cx="8596668" cy="4590716"/>
          </a:xfrm>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OOPs (Object-Oriented Programming System)</a:t>
            </a:r>
          </a:p>
          <a:p>
            <a:pPr algn="just"/>
            <a:r>
              <a:rPr lang="en-US" b="1" dirty="0">
                <a:solidFill>
                  <a:schemeClr val="tx1"/>
                </a:solidFill>
                <a:latin typeface="Times New Roman" panose="02020603050405020304" pitchFamily="18" charset="0"/>
                <a:cs typeface="Times New Roman" panose="02020603050405020304" pitchFamily="18" charset="0"/>
              </a:rPr>
              <a:t>Object</a:t>
            </a:r>
            <a:r>
              <a:rPr lang="en-US" dirty="0">
                <a:solidFill>
                  <a:schemeClr val="tx1"/>
                </a:solidFill>
                <a:latin typeface="Times New Roman" panose="02020603050405020304" pitchFamily="18" charset="0"/>
                <a:cs typeface="Times New Roman" panose="02020603050405020304" pitchFamily="18" charset="0"/>
              </a:rPr>
              <a:t> means a real-world entity such as a pen, chair, table, computer, watch, etc. </a:t>
            </a:r>
            <a:r>
              <a:rPr lang="en-US" b="1" dirty="0">
                <a:solidFill>
                  <a:schemeClr val="tx1"/>
                </a:solidFill>
                <a:latin typeface="Times New Roman" panose="02020603050405020304" pitchFamily="18" charset="0"/>
                <a:cs typeface="Times New Roman" panose="02020603050405020304" pitchFamily="18" charset="0"/>
              </a:rPr>
              <a:t>Object-Oriented Programming</a:t>
            </a:r>
            <a:r>
              <a:rPr lang="en-US" dirty="0">
                <a:solidFill>
                  <a:schemeClr val="tx1"/>
                </a:solidFill>
                <a:latin typeface="Times New Roman" panose="02020603050405020304" pitchFamily="18" charset="0"/>
                <a:cs typeface="Times New Roman" panose="02020603050405020304" pitchFamily="18" charset="0"/>
              </a:rPr>
              <a:t> is a methodology or paradigm to design a program using classes and objects. It simplifies software development and maintenance by providing some concepts:</a:t>
            </a:r>
          </a:p>
          <a:p>
            <a:pPr algn="just"/>
            <a:r>
              <a:rPr lang="en-US" dirty="0">
                <a:latin typeface="Times New Roman" panose="02020603050405020304" pitchFamily="18" charset="0"/>
                <a:cs typeface="Times New Roman" panose="02020603050405020304" pitchFamily="18" charset="0"/>
              </a:rPr>
              <a:t>Object</a:t>
            </a:r>
          </a:p>
          <a:p>
            <a:pPr algn="just"/>
            <a:r>
              <a:rPr lang="en-US" dirty="0">
                <a:latin typeface="Times New Roman" panose="02020603050405020304" pitchFamily="18" charset="0"/>
                <a:cs typeface="Times New Roman" panose="02020603050405020304" pitchFamily="18" charset="0"/>
              </a:rPr>
              <a:t>Class</a:t>
            </a:r>
          </a:p>
          <a:p>
            <a:pPr algn="just"/>
            <a:r>
              <a:rPr lang="en-US" dirty="0">
                <a:latin typeface="Times New Roman" panose="02020603050405020304" pitchFamily="18" charset="0"/>
                <a:cs typeface="Times New Roman" panose="02020603050405020304" pitchFamily="18" charset="0"/>
              </a:rPr>
              <a:t>Inheritance</a:t>
            </a:r>
          </a:p>
          <a:p>
            <a:pPr algn="just"/>
            <a:r>
              <a:rPr lang="en-US" dirty="0">
                <a:latin typeface="Times New Roman" panose="02020603050405020304" pitchFamily="18" charset="0"/>
                <a:cs typeface="Times New Roman" panose="02020603050405020304" pitchFamily="18" charset="0"/>
              </a:rPr>
              <a:t>Polymorphism</a:t>
            </a:r>
          </a:p>
          <a:p>
            <a:pPr algn="just"/>
            <a:r>
              <a:rPr lang="en-US" dirty="0">
                <a:latin typeface="Times New Roman" panose="02020603050405020304" pitchFamily="18" charset="0"/>
                <a:cs typeface="Times New Roman" panose="02020603050405020304" pitchFamily="18" charset="0"/>
              </a:rPr>
              <a:t>Abstraction</a:t>
            </a:r>
          </a:p>
          <a:p>
            <a:pPr algn="just"/>
            <a:r>
              <a:rPr lang="en-US" dirty="0">
                <a:latin typeface="Times New Roman" panose="02020603050405020304" pitchFamily="18" charset="0"/>
                <a:cs typeface="Times New Roman" panose="02020603050405020304" pitchFamily="18" charset="0"/>
              </a:rPr>
              <a:t>Encapsulation</a:t>
            </a:r>
          </a:p>
        </p:txBody>
      </p:sp>
    </p:spTree>
    <p:extLst>
      <p:ext uri="{BB962C8B-B14F-4D97-AF65-F5344CB8AC3E}">
        <p14:creationId xmlns:p14="http://schemas.microsoft.com/office/powerpoint/2010/main" val="24917042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3113" y="271631"/>
            <a:ext cx="8596668" cy="6321674"/>
          </a:xfrm>
        </p:spPr>
        <p:txBody>
          <a:bodyPr/>
          <a:lstStyle/>
          <a:p>
            <a:pPr algn="just"/>
            <a:r>
              <a:rPr lang="en-US" dirty="0">
                <a:latin typeface="Times New Roman" panose="02020603050405020304" pitchFamily="18" charset="0"/>
                <a:cs typeface="Times New Roman" panose="02020603050405020304" pitchFamily="18" charset="0"/>
              </a:rPr>
              <a:t>Java Primitive Data Types:</a:t>
            </a:r>
          </a:p>
          <a:p>
            <a:pPr algn="just"/>
            <a:r>
              <a:rPr lang="en-US" dirty="0">
                <a:latin typeface="Times New Roman" panose="02020603050405020304" pitchFamily="18" charset="0"/>
                <a:cs typeface="Times New Roman" panose="02020603050405020304" pitchFamily="18" charset="0"/>
              </a:rPr>
              <a:t>In Java language, primitive data types are the building blocks of data manipulation. These are the most basic data types available in </a:t>
            </a:r>
            <a:r>
              <a:rPr lang="en-US" dirty="0">
                <a:latin typeface="Times New Roman" panose="02020603050405020304" pitchFamily="18" charset="0"/>
                <a:cs typeface="Times New Roman" panose="02020603050405020304" pitchFamily="18" charset="0"/>
                <a:hlinkClick r:id="rId2"/>
              </a:rPr>
              <a:t>Java language</a:t>
            </a:r>
            <a:r>
              <a:rPr lang="en-US" dirty="0">
                <a:latin typeface="Times New Roman" panose="02020603050405020304" pitchFamily="18" charset="0"/>
                <a:cs typeface="Times New Roman" panose="02020603050405020304" pitchFamily="18" charset="0"/>
              </a:rPr>
              <a:t>.</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7829" y="1598905"/>
            <a:ext cx="8270708" cy="4633453"/>
          </a:xfrm>
          <a:prstGeom prst="rect">
            <a:avLst/>
          </a:prstGeom>
        </p:spPr>
      </p:pic>
    </p:spTree>
    <p:extLst>
      <p:ext uri="{BB962C8B-B14F-4D97-AF65-F5344CB8AC3E}">
        <p14:creationId xmlns:p14="http://schemas.microsoft.com/office/powerpoint/2010/main" val="3711388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747162756"/>
              </p:ext>
            </p:extLst>
          </p:nvPr>
        </p:nvGraphicFramePr>
        <p:xfrm>
          <a:off x="794083" y="794085"/>
          <a:ext cx="8590548" cy="5414210"/>
        </p:xfrm>
        <a:graphic>
          <a:graphicData uri="http://schemas.openxmlformats.org/drawingml/2006/table">
            <a:tbl>
              <a:tblPr/>
              <a:tblGrid>
                <a:gridCol w="2863516">
                  <a:extLst>
                    <a:ext uri="{9D8B030D-6E8A-4147-A177-3AD203B41FA5}">
                      <a16:colId xmlns:a16="http://schemas.microsoft.com/office/drawing/2014/main" val="20000"/>
                    </a:ext>
                  </a:extLst>
                </a:gridCol>
                <a:gridCol w="2863516">
                  <a:extLst>
                    <a:ext uri="{9D8B030D-6E8A-4147-A177-3AD203B41FA5}">
                      <a16:colId xmlns:a16="http://schemas.microsoft.com/office/drawing/2014/main" val="20001"/>
                    </a:ext>
                  </a:extLst>
                </a:gridCol>
                <a:gridCol w="2863516">
                  <a:extLst>
                    <a:ext uri="{9D8B030D-6E8A-4147-A177-3AD203B41FA5}">
                      <a16:colId xmlns:a16="http://schemas.microsoft.com/office/drawing/2014/main" val="20002"/>
                    </a:ext>
                  </a:extLst>
                </a:gridCol>
              </a:tblGrid>
              <a:tr h="695210">
                <a:tc>
                  <a:txBody>
                    <a:bodyPr/>
                    <a:lstStyle/>
                    <a:p>
                      <a:pPr algn="l" fontAlgn="t"/>
                      <a:r>
                        <a:rPr lang="en-US" b="1">
                          <a:solidFill>
                            <a:srgbClr val="000000"/>
                          </a:solidFill>
                          <a:effectLst/>
                          <a:latin typeface="Inter-Bold"/>
                        </a:rPr>
                        <a:t>Data Type</a:t>
                      </a:r>
                      <a:endParaRPr lang="en-US">
                        <a:solidFill>
                          <a:srgbClr val="000000"/>
                        </a:solidFill>
                        <a:effectLst/>
                        <a:latin typeface="times new roman" panose="02020603050405020304" pitchFamily="18" charset="0"/>
                      </a:endParaRPr>
                    </a:p>
                  </a:txBody>
                  <a:tcPr marL="114300" marR="114300" marT="114300" marB="114300">
                    <a:lnL w="9525" cap="flat" cmpd="sng" algn="ctr">
                      <a:solidFill>
                        <a:srgbClr val="A84DFE"/>
                      </a:solidFill>
                      <a:prstDash val="solid"/>
                      <a:round/>
                      <a:headEnd type="none" w="med" len="med"/>
                      <a:tailEnd type="none" w="med" len="med"/>
                    </a:lnL>
                    <a:lnR w="9525" cap="flat" cmpd="sng" algn="ctr">
                      <a:solidFill>
                        <a:srgbClr val="A84DFE"/>
                      </a:solidFill>
                      <a:prstDash val="solid"/>
                      <a:round/>
                      <a:headEnd type="none" w="med" len="med"/>
                      <a:tailEnd type="none" w="med" len="med"/>
                    </a:lnR>
                    <a:lnT w="9525" cap="flat" cmpd="sng" algn="ctr">
                      <a:solidFill>
                        <a:srgbClr val="A84DF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c>
                  <a:txBody>
                    <a:bodyPr/>
                    <a:lstStyle/>
                    <a:p>
                      <a:pPr algn="l" fontAlgn="t"/>
                      <a:r>
                        <a:rPr lang="en-US" b="1">
                          <a:solidFill>
                            <a:srgbClr val="000000"/>
                          </a:solidFill>
                          <a:effectLst/>
                          <a:latin typeface="Inter-Bold"/>
                        </a:rPr>
                        <a:t>Default Value</a:t>
                      </a:r>
                      <a:endParaRPr lang="en-US">
                        <a:solidFill>
                          <a:srgbClr val="000000"/>
                        </a:solidFill>
                        <a:effectLst/>
                        <a:latin typeface="times new roman" panose="02020603050405020304" pitchFamily="18" charset="0"/>
                      </a:endParaRPr>
                    </a:p>
                  </a:txBody>
                  <a:tcPr marL="114300" marR="114300" marT="114300" marB="114300">
                    <a:lnL w="9525" cap="flat" cmpd="sng" algn="ctr">
                      <a:solidFill>
                        <a:srgbClr val="A84DFE"/>
                      </a:solidFill>
                      <a:prstDash val="solid"/>
                      <a:round/>
                      <a:headEnd type="none" w="med" len="med"/>
                      <a:tailEnd type="none" w="med" len="med"/>
                    </a:lnL>
                    <a:lnR w="9525" cap="flat" cmpd="sng" algn="ctr">
                      <a:solidFill>
                        <a:srgbClr val="A84DFE"/>
                      </a:solidFill>
                      <a:prstDash val="solid"/>
                      <a:round/>
                      <a:headEnd type="none" w="med" len="med"/>
                      <a:tailEnd type="none" w="med" len="med"/>
                    </a:lnR>
                    <a:lnT w="9525" cap="flat" cmpd="sng" algn="ctr">
                      <a:solidFill>
                        <a:srgbClr val="A84DF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c>
                  <a:txBody>
                    <a:bodyPr/>
                    <a:lstStyle/>
                    <a:p>
                      <a:pPr algn="l" fontAlgn="t"/>
                      <a:r>
                        <a:rPr lang="en-US" b="1">
                          <a:solidFill>
                            <a:srgbClr val="000000"/>
                          </a:solidFill>
                          <a:effectLst/>
                          <a:latin typeface="Inter-Bold"/>
                        </a:rPr>
                        <a:t>Default size</a:t>
                      </a:r>
                      <a:endParaRPr lang="en-US">
                        <a:solidFill>
                          <a:srgbClr val="000000"/>
                        </a:solidFill>
                        <a:effectLst/>
                        <a:latin typeface="times new roman" panose="02020603050405020304" pitchFamily="18" charset="0"/>
                      </a:endParaRPr>
                    </a:p>
                  </a:txBody>
                  <a:tcPr marL="114300" marR="114300" marT="114300" marB="114300">
                    <a:lnL w="9525" cap="flat" cmpd="sng" algn="ctr">
                      <a:solidFill>
                        <a:srgbClr val="A84DFE"/>
                      </a:solidFill>
                      <a:prstDash val="solid"/>
                      <a:round/>
                      <a:headEnd type="none" w="med" len="med"/>
                      <a:tailEnd type="none" w="med" len="med"/>
                    </a:lnL>
                    <a:lnR w="9525" cap="flat" cmpd="sng" algn="ctr">
                      <a:solidFill>
                        <a:srgbClr val="A84DFE"/>
                      </a:solidFill>
                      <a:prstDash val="solid"/>
                      <a:round/>
                      <a:headEnd type="none" w="med" len="med"/>
                      <a:tailEnd type="none" w="med" len="med"/>
                    </a:lnR>
                    <a:lnT w="9525" cap="flat" cmpd="sng" algn="ctr">
                      <a:solidFill>
                        <a:srgbClr val="A84DF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extLst>
                  <a:ext uri="{0D108BD9-81ED-4DB2-BD59-A6C34878D82A}">
                    <a16:rowId xmlns:a16="http://schemas.microsoft.com/office/drawing/2014/main" val="10000"/>
                  </a:ext>
                </a:extLst>
              </a:tr>
              <a:tr h="589875">
                <a:tc>
                  <a:txBody>
                    <a:bodyPr/>
                    <a:lstStyle/>
                    <a:p>
                      <a:pPr algn="just" fontAlgn="t"/>
                      <a:r>
                        <a:rPr lang="en-US">
                          <a:solidFill>
                            <a:srgbClr val="333333"/>
                          </a:solidFill>
                          <a:effectLst/>
                          <a:latin typeface="Inter-Regular"/>
                        </a:rPr>
                        <a:t>boolean</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false</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1 bit</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89875">
                <a:tc>
                  <a:txBody>
                    <a:bodyPr/>
                    <a:lstStyle/>
                    <a:p>
                      <a:pPr algn="just" fontAlgn="t"/>
                      <a:r>
                        <a:rPr lang="en-US">
                          <a:solidFill>
                            <a:srgbClr val="333333"/>
                          </a:solidFill>
                          <a:effectLst/>
                          <a:latin typeface="Inter-Regular"/>
                        </a:rPr>
                        <a:t>char</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'\u0000'</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2 byte</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2"/>
                  </a:ext>
                </a:extLst>
              </a:tr>
              <a:tr h="589875">
                <a:tc>
                  <a:txBody>
                    <a:bodyPr/>
                    <a:lstStyle/>
                    <a:p>
                      <a:pPr algn="just" fontAlgn="t"/>
                      <a:r>
                        <a:rPr lang="en-US">
                          <a:solidFill>
                            <a:srgbClr val="333333"/>
                          </a:solidFill>
                          <a:effectLst/>
                          <a:latin typeface="Inter-Regular"/>
                        </a:rPr>
                        <a:t>byte</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0</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1 byte</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589875">
                <a:tc>
                  <a:txBody>
                    <a:bodyPr/>
                    <a:lstStyle/>
                    <a:p>
                      <a:pPr algn="just" fontAlgn="t"/>
                      <a:r>
                        <a:rPr lang="en-US">
                          <a:solidFill>
                            <a:srgbClr val="333333"/>
                          </a:solidFill>
                          <a:effectLst/>
                          <a:latin typeface="Inter-Regular"/>
                        </a:rPr>
                        <a:t>short</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0</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2 byte</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4"/>
                  </a:ext>
                </a:extLst>
              </a:tr>
              <a:tr h="589875">
                <a:tc>
                  <a:txBody>
                    <a:bodyPr/>
                    <a:lstStyle/>
                    <a:p>
                      <a:pPr algn="just" fontAlgn="t"/>
                      <a:r>
                        <a:rPr lang="en-US">
                          <a:solidFill>
                            <a:srgbClr val="333333"/>
                          </a:solidFill>
                          <a:effectLst/>
                          <a:latin typeface="Inter-Regular"/>
                        </a:rPr>
                        <a:t>int</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0</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4 byte</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589875">
                <a:tc>
                  <a:txBody>
                    <a:bodyPr/>
                    <a:lstStyle/>
                    <a:p>
                      <a:pPr algn="just" fontAlgn="t"/>
                      <a:r>
                        <a:rPr lang="en-US">
                          <a:solidFill>
                            <a:srgbClr val="333333"/>
                          </a:solidFill>
                          <a:effectLst/>
                          <a:latin typeface="Inter-Regular"/>
                        </a:rPr>
                        <a:t>long</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0L</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8 byte</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6"/>
                  </a:ext>
                </a:extLst>
              </a:tr>
              <a:tr h="589875">
                <a:tc>
                  <a:txBody>
                    <a:bodyPr/>
                    <a:lstStyle/>
                    <a:p>
                      <a:pPr algn="just" fontAlgn="t"/>
                      <a:r>
                        <a:rPr lang="en-US">
                          <a:solidFill>
                            <a:srgbClr val="333333"/>
                          </a:solidFill>
                          <a:effectLst/>
                          <a:latin typeface="Inter-Regular"/>
                        </a:rPr>
                        <a:t>float</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0.0f</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4 byte</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589875">
                <a:tc>
                  <a:txBody>
                    <a:bodyPr/>
                    <a:lstStyle/>
                    <a:p>
                      <a:pPr algn="just" fontAlgn="t"/>
                      <a:r>
                        <a:rPr lang="en-US">
                          <a:solidFill>
                            <a:srgbClr val="333333"/>
                          </a:solidFill>
                          <a:effectLst/>
                          <a:latin typeface="Inter-Regular"/>
                        </a:rPr>
                        <a:t>double</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0.0d</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dirty="0">
                          <a:solidFill>
                            <a:srgbClr val="333333"/>
                          </a:solidFill>
                          <a:effectLst/>
                          <a:latin typeface="Inter-Regular"/>
                        </a:rPr>
                        <a:t>8 byte</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894716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76726"/>
            <a:ext cx="8596668" cy="6051885"/>
          </a:xfrm>
        </p:spPr>
        <p:txBody>
          <a:bodyPr>
            <a:normAutofit/>
          </a:bodyPr>
          <a:lstStyle/>
          <a:p>
            <a:pPr marL="0" indent="0" algn="just">
              <a:buNone/>
            </a:pPr>
            <a:r>
              <a:rPr lang="en-US" b="1" dirty="0">
                <a:latin typeface="Times New Roman" panose="02020603050405020304" pitchFamily="18" charset="0"/>
                <a:cs typeface="Times New Roman" panose="02020603050405020304" pitchFamily="18" charset="0"/>
              </a:rPr>
              <a:t>Boolean Data Type:</a:t>
            </a:r>
          </a:p>
          <a:p>
            <a:pPr algn="just"/>
            <a:r>
              <a:rPr lang="en-US" dirty="0">
                <a:latin typeface="Times New Roman" panose="02020603050405020304" pitchFamily="18" charset="0"/>
                <a:cs typeface="Times New Roman" panose="02020603050405020304" pitchFamily="18" charset="0"/>
              </a:rPr>
              <a:t>The Boolean data type is used to store only two possible values: true and false. This data type is used for simple flags that track true/false conditions.</a:t>
            </a:r>
          </a:p>
          <a:p>
            <a:pPr algn="just"/>
            <a:r>
              <a:rPr lang="en-US" dirty="0">
                <a:latin typeface="Times New Roman" panose="02020603050405020304" pitchFamily="18" charset="0"/>
                <a:cs typeface="Times New Roman" panose="02020603050405020304" pitchFamily="18" charset="0"/>
              </a:rPr>
              <a:t>The Boolean data type specifies one bit of information, but its "size" can't be defined precisely.</a:t>
            </a:r>
          </a:p>
          <a:p>
            <a:pPr lvl="2" algn="just"/>
            <a:r>
              <a:rPr lang="en-US" sz="1800" b="1" dirty="0">
                <a:latin typeface="Times New Roman" panose="02020603050405020304" pitchFamily="18" charset="0"/>
                <a:cs typeface="Times New Roman" panose="02020603050405020304" pitchFamily="18" charset="0"/>
              </a:rPr>
              <a:t>Example:</a:t>
            </a:r>
          </a:p>
          <a:p>
            <a:pPr lvl="2" algn="just"/>
            <a:r>
              <a:rPr lang="en-US" sz="1800" dirty="0">
                <a:latin typeface="Times New Roman" panose="02020603050405020304" pitchFamily="18" charset="0"/>
                <a:cs typeface="Times New Roman" panose="02020603050405020304" pitchFamily="18" charset="0"/>
              </a:rPr>
              <a:t>Boolean one = </a:t>
            </a:r>
            <a:r>
              <a:rPr lang="en-US" sz="1800" b="1" dirty="0">
                <a:latin typeface="Times New Roman" panose="02020603050405020304" pitchFamily="18" charset="0"/>
                <a:cs typeface="Times New Roman" panose="02020603050405020304" pitchFamily="18" charset="0"/>
              </a:rPr>
              <a:t>false</a:t>
            </a:r>
            <a:r>
              <a:rPr lang="en-US" sz="1800" dirty="0">
                <a:latin typeface="Times New Roman" panose="02020603050405020304" pitchFamily="18" charset="0"/>
                <a:cs typeface="Times New Roman" panose="02020603050405020304" pitchFamily="18" charset="0"/>
              </a:rPr>
              <a:t>  </a:t>
            </a:r>
          </a:p>
          <a:p>
            <a:pPr marL="0" indent="0" algn="just">
              <a:buNone/>
            </a:pPr>
            <a:r>
              <a:rPr lang="en-US" b="1" dirty="0">
                <a:latin typeface="Times New Roman" panose="02020603050405020304" pitchFamily="18" charset="0"/>
                <a:cs typeface="Times New Roman" panose="02020603050405020304" pitchFamily="18" charset="0"/>
              </a:rPr>
              <a:t>Byte Data Type:</a:t>
            </a:r>
          </a:p>
          <a:p>
            <a:pPr algn="just"/>
            <a:r>
              <a:rPr lang="en-US" dirty="0">
                <a:latin typeface="Times New Roman" panose="02020603050405020304" pitchFamily="18" charset="0"/>
                <a:cs typeface="Times New Roman" panose="02020603050405020304" pitchFamily="18" charset="0"/>
              </a:rPr>
              <a:t>The byte data type is an example of primitive data type. It </a:t>
            </a:r>
            <a:r>
              <a:rPr lang="en-US" dirty="0" err="1">
                <a:latin typeface="Times New Roman" panose="02020603050405020304" pitchFamily="18" charset="0"/>
                <a:cs typeface="Times New Roman" panose="02020603050405020304" pitchFamily="18" charset="0"/>
              </a:rPr>
              <a:t>isan</a:t>
            </a:r>
            <a:r>
              <a:rPr lang="en-US" dirty="0">
                <a:latin typeface="Times New Roman" panose="02020603050405020304" pitchFamily="18" charset="0"/>
                <a:cs typeface="Times New Roman" panose="02020603050405020304" pitchFamily="18" charset="0"/>
              </a:rPr>
              <a:t> 8-bit signed two's complement integer. Its value-range lies between -128 to 127 (inclusive). Its minimum value is -128 and maximum value is 127. Its default value is 0.</a:t>
            </a:r>
          </a:p>
          <a:p>
            <a:pPr algn="just"/>
            <a:r>
              <a:rPr lang="en-US" dirty="0">
                <a:latin typeface="Times New Roman" panose="02020603050405020304" pitchFamily="18" charset="0"/>
                <a:cs typeface="Times New Roman" panose="02020603050405020304" pitchFamily="18" charset="0"/>
              </a:rPr>
              <a:t>The byte data type is used to save memory in large arrays where the memory savings is most required. It saves space because a byte is 4 times smaller than an integer. It can also be used in place of "int" data type.</a:t>
            </a:r>
          </a:p>
          <a:p>
            <a:pPr lvl="2" algn="just"/>
            <a:r>
              <a:rPr lang="en-US" sz="1800" b="1" dirty="0">
                <a:latin typeface="Times New Roman" panose="02020603050405020304" pitchFamily="18" charset="0"/>
                <a:cs typeface="Times New Roman" panose="02020603050405020304" pitchFamily="18" charset="0"/>
              </a:rPr>
              <a:t>Example:</a:t>
            </a:r>
          </a:p>
          <a:p>
            <a:pPr lvl="2" algn="just"/>
            <a:r>
              <a:rPr lang="en-US" sz="1800" b="1" dirty="0">
                <a:latin typeface="Times New Roman" panose="02020603050405020304" pitchFamily="18" charset="0"/>
                <a:cs typeface="Times New Roman" panose="02020603050405020304" pitchFamily="18" charset="0"/>
              </a:rPr>
              <a:t>byte</a:t>
            </a:r>
            <a:r>
              <a:rPr lang="en-US" sz="1800" dirty="0">
                <a:latin typeface="Times New Roman" panose="02020603050405020304" pitchFamily="18" charset="0"/>
                <a:cs typeface="Times New Roman" panose="02020603050405020304" pitchFamily="18" charset="0"/>
              </a:rPr>
              <a:t> a = 10, </a:t>
            </a:r>
            <a:r>
              <a:rPr lang="en-US" sz="1800" b="1" dirty="0">
                <a:latin typeface="Times New Roman" panose="02020603050405020304" pitchFamily="18" charset="0"/>
                <a:cs typeface="Times New Roman" panose="02020603050405020304" pitchFamily="18" charset="0"/>
              </a:rPr>
              <a:t>byte</a:t>
            </a:r>
            <a:r>
              <a:rPr lang="en-US" sz="1800" dirty="0">
                <a:latin typeface="Times New Roman" panose="02020603050405020304" pitchFamily="18" charset="0"/>
                <a:cs typeface="Times New Roman" panose="02020603050405020304" pitchFamily="18" charset="0"/>
              </a:rPr>
              <a:t> b = -20  </a:t>
            </a:r>
          </a:p>
          <a:p>
            <a:pPr marL="0" indent="0" algn="just">
              <a:buNone/>
            </a:pP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36134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57201"/>
            <a:ext cx="8596668" cy="6196262"/>
          </a:xfrm>
        </p:spPr>
        <p:txBody>
          <a:bodyPr>
            <a:normAutofit/>
          </a:bodyPr>
          <a:lstStyle/>
          <a:p>
            <a:pPr marL="0" indent="0" algn="just">
              <a:buNone/>
            </a:pPr>
            <a:r>
              <a:rPr lang="en-US" b="1" dirty="0">
                <a:latin typeface="Times New Roman" panose="02020603050405020304" pitchFamily="18" charset="0"/>
                <a:cs typeface="Times New Roman" panose="02020603050405020304" pitchFamily="18" charset="0"/>
              </a:rPr>
              <a:t>Short Data Type:</a:t>
            </a:r>
          </a:p>
          <a:p>
            <a:pPr algn="just"/>
            <a:r>
              <a:rPr lang="en-US" dirty="0">
                <a:latin typeface="Times New Roman" panose="02020603050405020304" pitchFamily="18" charset="0"/>
                <a:cs typeface="Times New Roman" panose="02020603050405020304" pitchFamily="18" charset="0"/>
              </a:rPr>
              <a:t>The short data type is a 16-bit signed two's complement integer. Its value-range lies between -32,768 to 32,767 (inclusive). Its minimum value is -32,768 and maximum value is 32,767. Its default value is 0.</a:t>
            </a:r>
          </a:p>
          <a:p>
            <a:pPr algn="just"/>
            <a:r>
              <a:rPr lang="en-US" dirty="0">
                <a:latin typeface="Times New Roman" panose="02020603050405020304" pitchFamily="18" charset="0"/>
                <a:cs typeface="Times New Roman" panose="02020603050405020304" pitchFamily="18" charset="0"/>
              </a:rPr>
              <a:t>The short data type can also be used to save memory just like byte data type. A short data type is 2 times smaller than an integer.</a:t>
            </a:r>
          </a:p>
          <a:p>
            <a:pPr lvl="2" algn="just"/>
            <a:r>
              <a:rPr lang="en-US" sz="1800" b="1" dirty="0">
                <a:latin typeface="Times New Roman" panose="02020603050405020304" pitchFamily="18" charset="0"/>
                <a:cs typeface="Times New Roman" panose="02020603050405020304" pitchFamily="18" charset="0"/>
              </a:rPr>
              <a:t>Example:</a:t>
            </a:r>
          </a:p>
          <a:p>
            <a:pPr lvl="2" algn="just"/>
            <a:r>
              <a:rPr lang="en-US" sz="1800" b="1" dirty="0">
                <a:latin typeface="Times New Roman" panose="02020603050405020304" pitchFamily="18" charset="0"/>
                <a:cs typeface="Times New Roman" panose="02020603050405020304" pitchFamily="18" charset="0"/>
              </a:rPr>
              <a:t>short</a:t>
            </a:r>
            <a:r>
              <a:rPr lang="en-US" sz="1800" dirty="0">
                <a:latin typeface="Times New Roman" panose="02020603050405020304" pitchFamily="18" charset="0"/>
                <a:cs typeface="Times New Roman" panose="02020603050405020304" pitchFamily="18" charset="0"/>
              </a:rPr>
              <a:t> s = 10000, </a:t>
            </a:r>
            <a:r>
              <a:rPr lang="en-US" sz="1800" b="1" dirty="0">
                <a:latin typeface="Times New Roman" panose="02020603050405020304" pitchFamily="18" charset="0"/>
                <a:cs typeface="Times New Roman" panose="02020603050405020304" pitchFamily="18" charset="0"/>
              </a:rPr>
              <a:t>short</a:t>
            </a:r>
            <a:r>
              <a:rPr lang="en-US" sz="1800" dirty="0">
                <a:latin typeface="Times New Roman" panose="02020603050405020304" pitchFamily="18" charset="0"/>
                <a:cs typeface="Times New Roman" panose="02020603050405020304" pitchFamily="18" charset="0"/>
              </a:rPr>
              <a:t> r = -5000  </a:t>
            </a:r>
          </a:p>
          <a:p>
            <a:pPr marL="0" indent="0" algn="just">
              <a:buNone/>
            </a:pPr>
            <a:r>
              <a:rPr lang="en-US" b="1" dirty="0">
                <a:latin typeface="Times New Roman" panose="02020603050405020304" pitchFamily="18" charset="0"/>
                <a:cs typeface="Times New Roman" panose="02020603050405020304" pitchFamily="18" charset="0"/>
              </a:rPr>
              <a:t>Int Data Type:</a:t>
            </a:r>
          </a:p>
          <a:p>
            <a:pPr algn="just"/>
            <a:r>
              <a:rPr lang="en-US" dirty="0">
                <a:latin typeface="Times New Roman" panose="02020603050405020304" pitchFamily="18" charset="0"/>
                <a:cs typeface="Times New Roman" panose="02020603050405020304" pitchFamily="18" charset="0"/>
              </a:rPr>
              <a:t>The int data type is a 32-bit signed two's complement integer. Its value-range lies between - 2,147,483,648 (-2^31) to 2,147,483,647 (2^31 -1) (inclusive). Its minimum value is - 2,147,483,648and maximum value is 2,147,483,647. Its default value is 0.</a:t>
            </a:r>
          </a:p>
          <a:p>
            <a:pPr algn="just"/>
            <a:r>
              <a:rPr lang="en-US" dirty="0">
                <a:latin typeface="Times New Roman" panose="02020603050405020304" pitchFamily="18" charset="0"/>
                <a:cs typeface="Times New Roman" panose="02020603050405020304" pitchFamily="18" charset="0"/>
              </a:rPr>
              <a:t>The int data type is generally used as a default data type for integral values unless if there is no problem about memory.</a:t>
            </a:r>
          </a:p>
          <a:p>
            <a:pPr lvl="2" algn="just"/>
            <a:r>
              <a:rPr lang="en-US" sz="1800" b="1" dirty="0">
                <a:latin typeface="Times New Roman" panose="02020603050405020304" pitchFamily="18" charset="0"/>
                <a:cs typeface="Times New Roman" panose="02020603050405020304" pitchFamily="18" charset="0"/>
              </a:rPr>
              <a:t>Example:</a:t>
            </a:r>
            <a:endParaRPr lang="en-US" sz="1800" dirty="0">
              <a:latin typeface="Times New Roman" panose="02020603050405020304" pitchFamily="18" charset="0"/>
              <a:cs typeface="Times New Roman" panose="02020603050405020304" pitchFamily="18" charset="0"/>
            </a:endParaRPr>
          </a:p>
          <a:p>
            <a:pPr lvl="2" algn="just"/>
            <a:r>
              <a:rPr lang="en-US" sz="1800" b="1" dirty="0">
                <a:latin typeface="Times New Roman" panose="02020603050405020304" pitchFamily="18" charset="0"/>
                <a:cs typeface="Times New Roman" panose="02020603050405020304" pitchFamily="18" charset="0"/>
              </a:rPr>
              <a:t>int</a:t>
            </a:r>
            <a:r>
              <a:rPr lang="en-US" sz="1800" dirty="0">
                <a:latin typeface="Times New Roman" panose="02020603050405020304" pitchFamily="18" charset="0"/>
                <a:cs typeface="Times New Roman" panose="02020603050405020304" pitchFamily="18" charset="0"/>
              </a:rPr>
              <a:t> a = 100000, </a:t>
            </a:r>
            <a:r>
              <a:rPr lang="en-US" sz="1800" b="1" dirty="0">
                <a:latin typeface="Times New Roman" panose="02020603050405020304" pitchFamily="18" charset="0"/>
                <a:cs typeface="Times New Roman" panose="02020603050405020304" pitchFamily="18" charset="0"/>
              </a:rPr>
              <a:t>int</a:t>
            </a:r>
            <a:r>
              <a:rPr lang="en-US" sz="1800" dirty="0">
                <a:latin typeface="Times New Roman" panose="02020603050405020304" pitchFamily="18" charset="0"/>
                <a:cs typeface="Times New Roman" panose="02020603050405020304" pitchFamily="18" charset="0"/>
              </a:rPr>
              <a:t> b = -200000  </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72967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85011"/>
            <a:ext cx="8596668" cy="6208294"/>
          </a:xfrm>
        </p:spPr>
        <p:txBody>
          <a:bodyPr>
            <a:normAutofit/>
          </a:bodyPr>
          <a:lstStyle/>
          <a:p>
            <a:pPr marL="0" indent="0" algn="just">
              <a:buNone/>
            </a:pPr>
            <a:r>
              <a:rPr lang="en-US" sz="2000" b="1" dirty="0">
                <a:latin typeface="Times New Roman" panose="02020603050405020304" pitchFamily="18" charset="0"/>
                <a:cs typeface="Times New Roman" panose="02020603050405020304" pitchFamily="18" charset="0"/>
              </a:rPr>
              <a:t>Long Data Type:</a:t>
            </a:r>
          </a:p>
          <a:p>
            <a:pPr algn="just"/>
            <a:r>
              <a:rPr lang="en-US" sz="2000" dirty="0">
                <a:latin typeface="Times New Roman" panose="02020603050405020304" pitchFamily="18" charset="0"/>
                <a:cs typeface="Times New Roman" panose="02020603050405020304" pitchFamily="18" charset="0"/>
              </a:rPr>
              <a:t>The long data type is a 64-bit two's complement integer. Its value-range lies between -9,223,372,036,854,775,808(-2^63) to 9,223,372,036,854,775,807(2^63 -1)(inclusive). Its minimum value is - 9,223,372,036,854,775,808and maximum value is 9,223,372,036,854,775,807. Its default value is 0. The long data type is used when you need a range of values more than those provided by int.</a:t>
            </a:r>
          </a:p>
          <a:p>
            <a:pPr lvl="2" algn="just"/>
            <a:r>
              <a:rPr lang="en-US" sz="2000" b="1" dirty="0">
                <a:latin typeface="Times New Roman" panose="02020603050405020304" pitchFamily="18" charset="0"/>
                <a:cs typeface="Times New Roman" panose="02020603050405020304" pitchFamily="18" charset="0"/>
              </a:rPr>
              <a:t>Example:</a:t>
            </a:r>
          </a:p>
          <a:p>
            <a:pPr lvl="2" algn="just"/>
            <a:r>
              <a:rPr lang="en-US" sz="2000" b="1" dirty="0">
                <a:latin typeface="Times New Roman" panose="02020603050405020304" pitchFamily="18" charset="0"/>
                <a:cs typeface="Times New Roman" panose="02020603050405020304" pitchFamily="18" charset="0"/>
              </a:rPr>
              <a:t>long</a:t>
            </a:r>
            <a:r>
              <a:rPr lang="en-US" sz="2000" dirty="0">
                <a:latin typeface="Times New Roman" panose="02020603050405020304" pitchFamily="18" charset="0"/>
                <a:cs typeface="Times New Roman" panose="02020603050405020304" pitchFamily="18" charset="0"/>
              </a:rPr>
              <a:t> a = 100000L, </a:t>
            </a:r>
            <a:r>
              <a:rPr lang="en-US" sz="2000" b="1" dirty="0">
                <a:latin typeface="Times New Roman" panose="02020603050405020304" pitchFamily="18" charset="0"/>
                <a:cs typeface="Times New Roman" panose="02020603050405020304" pitchFamily="18" charset="0"/>
              </a:rPr>
              <a:t>long</a:t>
            </a:r>
            <a:r>
              <a:rPr lang="en-US" sz="2000" dirty="0">
                <a:latin typeface="Times New Roman" panose="02020603050405020304" pitchFamily="18" charset="0"/>
                <a:cs typeface="Times New Roman" panose="02020603050405020304" pitchFamily="18" charset="0"/>
              </a:rPr>
              <a:t> b = -200000L  </a:t>
            </a:r>
          </a:p>
          <a:p>
            <a:pPr marL="0" indent="0" algn="just">
              <a:buNone/>
            </a:pPr>
            <a:r>
              <a:rPr lang="en-US" sz="2000" b="1" dirty="0">
                <a:latin typeface="Times New Roman" panose="02020603050405020304" pitchFamily="18" charset="0"/>
                <a:cs typeface="Times New Roman" panose="02020603050405020304" pitchFamily="18" charset="0"/>
              </a:rPr>
              <a:t>Float Data Type:</a:t>
            </a:r>
          </a:p>
          <a:p>
            <a:pPr algn="just"/>
            <a:r>
              <a:rPr lang="en-US" sz="2000" dirty="0">
                <a:latin typeface="Times New Roman" panose="02020603050405020304" pitchFamily="18" charset="0"/>
                <a:cs typeface="Times New Roman" panose="02020603050405020304" pitchFamily="18" charset="0"/>
              </a:rPr>
              <a:t>The float data type is a single-precision 32-bit IEEE 754 floating </a:t>
            </a:r>
            <a:r>
              <a:rPr lang="en-US" sz="2000" dirty="0" err="1">
                <a:latin typeface="Times New Roman" panose="02020603050405020304" pitchFamily="18" charset="0"/>
                <a:cs typeface="Times New Roman" panose="02020603050405020304" pitchFamily="18" charset="0"/>
              </a:rPr>
              <a:t>point.Its</a:t>
            </a:r>
            <a:r>
              <a:rPr lang="en-US" sz="2000" dirty="0">
                <a:latin typeface="Times New Roman" panose="02020603050405020304" pitchFamily="18" charset="0"/>
                <a:cs typeface="Times New Roman" panose="02020603050405020304" pitchFamily="18" charset="0"/>
              </a:rPr>
              <a:t> value range is unlimited. It is recommended to use a float (instead of double) if you need to save memory in large arrays of floating point numbers. The float data type should never be used for precise values, such as currency. Its default value is 0.0F.</a:t>
            </a:r>
          </a:p>
          <a:p>
            <a:pPr lvl="2" algn="just"/>
            <a:r>
              <a:rPr lang="en-US" sz="2000" b="1" dirty="0">
                <a:latin typeface="Times New Roman" panose="02020603050405020304" pitchFamily="18" charset="0"/>
                <a:cs typeface="Times New Roman" panose="02020603050405020304" pitchFamily="18" charset="0"/>
              </a:rPr>
              <a:t>Example:</a:t>
            </a:r>
          </a:p>
          <a:p>
            <a:pPr lvl="2" algn="just"/>
            <a:r>
              <a:rPr lang="en-US" sz="2000" b="1" dirty="0">
                <a:latin typeface="Times New Roman" panose="02020603050405020304" pitchFamily="18" charset="0"/>
                <a:cs typeface="Times New Roman" panose="02020603050405020304" pitchFamily="18" charset="0"/>
              </a:rPr>
              <a:t>float</a:t>
            </a:r>
            <a:r>
              <a:rPr lang="en-US" sz="2000" dirty="0">
                <a:latin typeface="Times New Roman" panose="02020603050405020304" pitchFamily="18" charset="0"/>
                <a:cs typeface="Times New Roman" panose="02020603050405020304" pitchFamily="18" charset="0"/>
              </a:rPr>
              <a:t> f1 = 234.5f  </a:t>
            </a: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63634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21105"/>
            <a:ext cx="8596668" cy="5620257"/>
          </a:xfrm>
        </p:spPr>
        <p:txBody>
          <a:bodyPr>
            <a:normAutofit/>
          </a:bodyPr>
          <a:lstStyle/>
          <a:p>
            <a:pPr marL="0" indent="0" algn="just">
              <a:buNone/>
            </a:pPr>
            <a:r>
              <a:rPr lang="en-US" sz="2000" b="1" dirty="0">
                <a:latin typeface="Times New Roman" panose="02020603050405020304" pitchFamily="18" charset="0"/>
                <a:cs typeface="Times New Roman" panose="02020603050405020304" pitchFamily="18" charset="0"/>
              </a:rPr>
              <a:t>Double Data Type:</a:t>
            </a:r>
          </a:p>
          <a:p>
            <a:pPr algn="just"/>
            <a:r>
              <a:rPr lang="en-US" sz="2000" dirty="0">
                <a:latin typeface="Times New Roman" panose="02020603050405020304" pitchFamily="18" charset="0"/>
                <a:cs typeface="Times New Roman" panose="02020603050405020304" pitchFamily="18" charset="0"/>
              </a:rPr>
              <a:t>The double data type is a double-precision 64-bit IEEE 754 floating point. Its value range is unlimited. The double data type is generally used for decimal values just like float. The double data type also should never be used for precise values, such as currency. Its default value is 0.0d.</a:t>
            </a:r>
          </a:p>
          <a:p>
            <a:pPr lvl="2" algn="just"/>
            <a:r>
              <a:rPr lang="en-US" sz="2000" b="1" dirty="0">
                <a:latin typeface="Times New Roman" panose="02020603050405020304" pitchFamily="18" charset="0"/>
                <a:cs typeface="Times New Roman" panose="02020603050405020304" pitchFamily="18" charset="0"/>
              </a:rPr>
              <a:t>Example:</a:t>
            </a:r>
          </a:p>
          <a:p>
            <a:pPr lvl="2" algn="just"/>
            <a:r>
              <a:rPr lang="en-US" sz="2000" b="1" dirty="0">
                <a:latin typeface="Times New Roman" panose="02020603050405020304" pitchFamily="18" charset="0"/>
                <a:cs typeface="Times New Roman" panose="02020603050405020304" pitchFamily="18" charset="0"/>
              </a:rPr>
              <a:t>double</a:t>
            </a:r>
            <a:r>
              <a:rPr lang="en-US" sz="2000" dirty="0">
                <a:latin typeface="Times New Roman" panose="02020603050405020304" pitchFamily="18" charset="0"/>
                <a:cs typeface="Times New Roman" panose="02020603050405020304" pitchFamily="18" charset="0"/>
              </a:rPr>
              <a:t> d1 = 12.3  </a:t>
            </a:r>
          </a:p>
          <a:p>
            <a:pPr marL="0" indent="0" algn="just">
              <a:buNone/>
            </a:pPr>
            <a:r>
              <a:rPr lang="en-US" sz="2000" b="1" dirty="0">
                <a:latin typeface="Times New Roman" panose="02020603050405020304" pitchFamily="18" charset="0"/>
                <a:cs typeface="Times New Roman" panose="02020603050405020304" pitchFamily="18" charset="0"/>
              </a:rPr>
              <a:t>Char Data Type:</a:t>
            </a:r>
          </a:p>
          <a:p>
            <a:pPr algn="just"/>
            <a:r>
              <a:rPr lang="en-US" sz="2000" dirty="0">
                <a:latin typeface="Times New Roman" panose="02020603050405020304" pitchFamily="18" charset="0"/>
                <a:cs typeface="Times New Roman" panose="02020603050405020304" pitchFamily="18" charset="0"/>
              </a:rPr>
              <a:t>The char data type is a single 16-bit Unicode character. Its value-range lies between '\u0000' (or 0) to '\</a:t>
            </a:r>
            <a:r>
              <a:rPr lang="en-US" sz="2000" dirty="0" err="1">
                <a:latin typeface="Times New Roman" panose="02020603050405020304" pitchFamily="18" charset="0"/>
                <a:cs typeface="Times New Roman" panose="02020603050405020304" pitchFamily="18" charset="0"/>
              </a:rPr>
              <a:t>uffff</a:t>
            </a:r>
            <a:r>
              <a:rPr lang="en-US" sz="2000" dirty="0">
                <a:latin typeface="Times New Roman" panose="02020603050405020304" pitchFamily="18" charset="0"/>
                <a:cs typeface="Times New Roman" panose="02020603050405020304" pitchFamily="18" charset="0"/>
              </a:rPr>
              <a:t>' (or 65,535 inclusive).The char data type is used to store characters.</a:t>
            </a:r>
          </a:p>
          <a:p>
            <a:pPr lvl="2" algn="just"/>
            <a:r>
              <a:rPr lang="en-US" sz="2000" b="1" dirty="0">
                <a:latin typeface="Times New Roman" panose="02020603050405020304" pitchFamily="18" charset="0"/>
                <a:cs typeface="Times New Roman" panose="02020603050405020304" pitchFamily="18" charset="0"/>
              </a:rPr>
              <a:t>Example:</a:t>
            </a:r>
          </a:p>
          <a:p>
            <a:pPr lvl="2" algn="just"/>
            <a:r>
              <a:rPr lang="en-US" sz="2000" b="1" dirty="0">
                <a:latin typeface="Times New Roman" panose="02020603050405020304" pitchFamily="18" charset="0"/>
                <a:cs typeface="Times New Roman" panose="02020603050405020304" pitchFamily="18" charset="0"/>
              </a:rPr>
              <a:t>char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letterA</a:t>
            </a:r>
            <a:r>
              <a:rPr lang="en-US" sz="2000" dirty="0">
                <a:latin typeface="Times New Roman" panose="02020603050405020304" pitchFamily="18" charset="0"/>
                <a:cs typeface="Times New Roman" panose="02020603050405020304" pitchFamily="18" charset="0"/>
              </a:rPr>
              <a:t> = 'A' </a:t>
            </a: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60000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94347"/>
          </a:xfrm>
        </p:spPr>
        <p:txBody>
          <a:bodyPr/>
          <a:lstStyle/>
          <a:p>
            <a:r>
              <a:rPr lang="en-US" dirty="0">
                <a:solidFill>
                  <a:schemeClr val="tx1"/>
                </a:solidFill>
                <a:latin typeface="Baskerville Old Face" panose="02020602080505020303" pitchFamily="18" charset="0"/>
              </a:rPr>
              <a:t>Basic Input/ Output</a:t>
            </a:r>
          </a:p>
        </p:txBody>
      </p:sp>
      <p:sp>
        <p:nvSpPr>
          <p:cNvPr id="3" name="Content Placeholder 2"/>
          <p:cNvSpPr>
            <a:spLocks noGrp="1"/>
          </p:cNvSpPr>
          <p:nvPr>
            <p:ph idx="1"/>
          </p:nvPr>
        </p:nvSpPr>
        <p:spPr>
          <a:xfrm>
            <a:off x="677334" y="1371601"/>
            <a:ext cx="8596668" cy="5173578"/>
          </a:xfrm>
        </p:spPr>
        <p:txBody>
          <a:bodyPr>
            <a:normAutofit/>
          </a:bodyPr>
          <a:lstStyle/>
          <a:p>
            <a:pPr algn="just"/>
            <a:r>
              <a:rPr lang="en-US" b="1" dirty="0">
                <a:latin typeface="Times New Roman" panose="02020603050405020304" pitchFamily="18" charset="0"/>
                <a:cs typeface="Times New Roman" panose="02020603050405020304" pitchFamily="18" charset="0"/>
              </a:rPr>
              <a:t>Java I/O</a:t>
            </a:r>
            <a:r>
              <a:rPr lang="en-US" dirty="0">
                <a:latin typeface="Times New Roman" panose="02020603050405020304" pitchFamily="18" charset="0"/>
                <a:cs typeface="Times New Roman" panose="02020603050405020304" pitchFamily="18" charset="0"/>
              </a:rPr>
              <a:t> (Input and Output) is used </a:t>
            </a:r>
            <a:r>
              <a:rPr lang="en-US" i="1" dirty="0">
                <a:latin typeface="Times New Roman" panose="02020603050405020304" pitchFamily="18" charset="0"/>
                <a:cs typeface="Times New Roman" panose="02020603050405020304" pitchFamily="18" charset="0"/>
              </a:rPr>
              <a:t>to process the input</a:t>
            </a:r>
            <a:r>
              <a:rPr lang="en-US" dirty="0">
                <a:latin typeface="Times New Roman" panose="02020603050405020304" pitchFamily="18" charset="0"/>
                <a:cs typeface="Times New Roman" panose="02020603050405020304" pitchFamily="18" charset="0"/>
              </a:rPr>
              <a:t> and </a:t>
            </a:r>
            <a:r>
              <a:rPr lang="en-US" i="1" dirty="0">
                <a:latin typeface="Times New Roman" panose="02020603050405020304" pitchFamily="18" charset="0"/>
                <a:cs typeface="Times New Roman" panose="02020603050405020304" pitchFamily="18" charset="0"/>
              </a:rPr>
              <a:t>produce the output</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Java uses the concept of a stream to make I/O operation fast. The java.io package contains all the classes required for input and output operations.</a:t>
            </a:r>
          </a:p>
          <a:p>
            <a:pPr algn="just"/>
            <a:r>
              <a:rPr lang="en-US" dirty="0">
                <a:latin typeface="Times New Roman" panose="02020603050405020304" pitchFamily="18" charset="0"/>
                <a:cs typeface="Times New Roman" panose="02020603050405020304" pitchFamily="18" charset="0"/>
              </a:rPr>
              <a:t>We can perform </a:t>
            </a:r>
            <a:r>
              <a:rPr lang="en-US" b="1" dirty="0">
                <a:latin typeface="Times New Roman" panose="02020603050405020304" pitchFamily="18" charset="0"/>
                <a:cs typeface="Times New Roman" panose="02020603050405020304" pitchFamily="18" charset="0"/>
              </a:rPr>
              <a:t>file handling in Java</a:t>
            </a:r>
            <a:r>
              <a:rPr lang="en-US" dirty="0">
                <a:latin typeface="Times New Roman" panose="02020603050405020304" pitchFamily="18" charset="0"/>
                <a:cs typeface="Times New Roman" panose="02020603050405020304" pitchFamily="18" charset="0"/>
              </a:rPr>
              <a:t> by Java I/O API.</a:t>
            </a:r>
          </a:p>
          <a:p>
            <a:pPr marL="0" indent="0" algn="just">
              <a:buNone/>
            </a:pPr>
            <a:r>
              <a:rPr lang="en-US" b="1" dirty="0">
                <a:latin typeface="Times New Roman" panose="02020603050405020304" pitchFamily="18" charset="0"/>
                <a:cs typeface="Times New Roman" panose="02020603050405020304" pitchFamily="18" charset="0"/>
              </a:rPr>
              <a:t>Stream:</a:t>
            </a:r>
          </a:p>
          <a:p>
            <a:pPr algn="just"/>
            <a:r>
              <a:rPr lang="en-US" dirty="0">
                <a:latin typeface="Times New Roman" panose="02020603050405020304" pitchFamily="18" charset="0"/>
                <a:cs typeface="Times New Roman" panose="02020603050405020304" pitchFamily="18" charset="0"/>
              </a:rPr>
              <a:t>A stream is a sequence of data. In Java, a stream is composed of bytes. It's called a stream because it is like a stream of water that continues to flow.</a:t>
            </a:r>
          </a:p>
          <a:p>
            <a:pPr algn="just"/>
            <a:r>
              <a:rPr lang="en-US" dirty="0">
                <a:latin typeface="Times New Roman" panose="02020603050405020304" pitchFamily="18" charset="0"/>
                <a:cs typeface="Times New Roman" panose="02020603050405020304" pitchFamily="18" charset="0"/>
              </a:rPr>
              <a:t>In Java, 3 streams are created for us automatically. All these streams are attached with the console.</a:t>
            </a:r>
          </a:p>
          <a:p>
            <a:pPr marL="0" indent="0" algn="just">
              <a:buNone/>
            </a:pPr>
            <a:r>
              <a:rPr lang="en-US" b="1" dirty="0">
                <a:latin typeface="Times New Roman" panose="02020603050405020304" pitchFamily="18" charset="0"/>
                <a:cs typeface="Times New Roman" panose="02020603050405020304" pitchFamily="18" charset="0"/>
              </a:rPr>
              <a:t>1) </a:t>
            </a:r>
            <a:r>
              <a:rPr lang="en-US" b="1" dirty="0" err="1">
                <a:latin typeface="Times New Roman" panose="02020603050405020304" pitchFamily="18" charset="0"/>
                <a:cs typeface="Times New Roman" panose="02020603050405020304" pitchFamily="18" charset="0"/>
              </a:rPr>
              <a:t>System.out</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standard output stream</a:t>
            </a:r>
          </a:p>
          <a:p>
            <a:pPr marL="0" indent="0" algn="just">
              <a:buNone/>
            </a:pPr>
            <a:r>
              <a:rPr lang="en-US" b="1" dirty="0">
                <a:latin typeface="Times New Roman" panose="02020603050405020304" pitchFamily="18" charset="0"/>
                <a:cs typeface="Times New Roman" panose="02020603050405020304" pitchFamily="18" charset="0"/>
              </a:rPr>
              <a:t>2) System.in: </a:t>
            </a:r>
            <a:r>
              <a:rPr lang="en-US" dirty="0">
                <a:latin typeface="Times New Roman" panose="02020603050405020304" pitchFamily="18" charset="0"/>
                <a:cs typeface="Times New Roman" panose="02020603050405020304" pitchFamily="18" charset="0"/>
              </a:rPr>
              <a:t>standard input stream</a:t>
            </a:r>
          </a:p>
          <a:p>
            <a:pPr marL="0" indent="0" algn="just">
              <a:buNone/>
            </a:pPr>
            <a:r>
              <a:rPr lang="en-US" b="1" dirty="0">
                <a:latin typeface="Times New Roman" panose="02020603050405020304" pitchFamily="18" charset="0"/>
                <a:cs typeface="Times New Roman" panose="02020603050405020304" pitchFamily="18" charset="0"/>
              </a:rPr>
              <a:t>3) </a:t>
            </a:r>
            <a:r>
              <a:rPr lang="en-US" b="1" dirty="0" err="1">
                <a:latin typeface="Times New Roman" panose="02020603050405020304" pitchFamily="18" charset="0"/>
                <a:cs typeface="Times New Roman" panose="02020603050405020304" pitchFamily="18" charset="0"/>
              </a:rPr>
              <a:t>System.err</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standard error stream</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90570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36884"/>
            <a:ext cx="8596668" cy="6292515"/>
          </a:xfrm>
        </p:spPr>
        <p:txBody>
          <a:bodyPr/>
          <a:lstStyle/>
          <a:p>
            <a:pPr marL="0" indent="0" algn="just">
              <a:buNone/>
            </a:pPr>
            <a:r>
              <a:rPr lang="en-US" b="1" dirty="0" err="1">
                <a:latin typeface="Times New Roman" panose="02020603050405020304" pitchFamily="18" charset="0"/>
                <a:cs typeface="Times New Roman" panose="02020603050405020304" pitchFamily="18" charset="0"/>
              </a:rPr>
              <a:t>OutputStream</a:t>
            </a:r>
            <a:r>
              <a:rPr lang="en-US" b="1" dirty="0">
                <a:latin typeface="Times New Roman" panose="02020603050405020304" pitchFamily="18" charset="0"/>
                <a:cs typeface="Times New Roman" panose="02020603050405020304" pitchFamily="18" charset="0"/>
              </a:rPr>
              <a:t> vs </a:t>
            </a:r>
            <a:r>
              <a:rPr lang="en-US" b="1" dirty="0" err="1">
                <a:latin typeface="Times New Roman" panose="02020603050405020304" pitchFamily="18" charset="0"/>
                <a:cs typeface="Times New Roman" panose="02020603050405020304" pitchFamily="18" charset="0"/>
              </a:rPr>
              <a:t>InputStream</a:t>
            </a:r>
            <a:r>
              <a:rPr lang="en-US" b="1"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The explanation of </a:t>
            </a:r>
            <a:r>
              <a:rPr lang="en-US" dirty="0" err="1">
                <a:latin typeface="Times New Roman" panose="02020603050405020304" pitchFamily="18" charset="0"/>
                <a:cs typeface="Times New Roman" panose="02020603050405020304" pitchFamily="18" charset="0"/>
              </a:rPr>
              <a:t>OutputStream</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InputStream</a:t>
            </a:r>
            <a:r>
              <a:rPr lang="en-US" dirty="0">
                <a:latin typeface="Times New Roman" panose="02020603050405020304" pitchFamily="18" charset="0"/>
                <a:cs typeface="Times New Roman" panose="02020603050405020304" pitchFamily="18" charset="0"/>
              </a:rPr>
              <a:t> classes are given below:</a:t>
            </a:r>
          </a:p>
          <a:p>
            <a:pPr marL="0" indent="0" algn="just">
              <a:buNone/>
            </a:pPr>
            <a:r>
              <a:rPr lang="en-US" b="1" dirty="0" err="1">
                <a:latin typeface="Times New Roman" panose="02020603050405020304" pitchFamily="18" charset="0"/>
                <a:cs typeface="Times New Roman" panose="02020603050405020304" pitchFamily="18" charset="0"/>
              </a:rPr>
              <a:t>OutputStream</a:t>
            </a:r>
            <a:r>
              <a:rPr lang="en-US" b="1"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Java application uses an output stream to write data to a destination; it may be a file, an array, peripheral device or socket.</a:t>
            </a:r>
          </a:p>
          <a:p>
            <a:pPr marL="0" indent="0" algn="just">
              <a:buNone/>
            </a:pPr>
            <a:r>
              <a:rPr lang="en-US" b="1" dirty="0" err="1">
                <a:latin typeface="Times New Roman" panose="02020603050405020304" pitchFamily="18" charset="0"/>
                <a:cs typeface="Times New Roman" panose="02020603050405020304" pitchFamily="18" charset="0"/>
              </a:rPr>
              <a:t>InputStream</a:t>
            </a:r>
            <a:r>
              <a:rPr lang="en-US" b="1"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Java application uses an input stream to read data from a source; it may be a file, an array, peripheral device or socket.</a:t>
            </a:r>
          </a:p>
          <a:p>
            <a:pPr algn="just"/>
            <a:r>
              <a:rPr lang="en-US" dirty="0">
                <a:latin typeface="Times New Roman" panose="02020603050405020304" pitchFamily="18" charset="0"/>
                <a:cs typeface="Times New Roman" panose="02020603050405020304" pitchFamily="18" charset="0"/>
              </a:rPr>
              <a:t>Let's understand the working of Java </a:t>
            </a:r>
            <a:r>
              <a:rPr lang="en-US" dirty="0" err="1">
                <a:latin typeface="Times New Roman" panose="02020603050405020304" pitchFamily="18" charset="0"/>
                <a:cs typeface="Times New Roman" panose="02020603050405020304" pitchFamily="18" charset="0"/>
              </a:rPr>
              <a:t>OutputStream</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InputStream</a:t>
            </a:r>
            <a:r>
              <a:rPr lang="en-US" dirty="0">
                <a:latin typeface="Times New Roman" panose="02020603050405020304" pitchFamily="18" charset="0"/>
                <a:cs typeface="Times New Roman" panose="02020603050405020304" pitchFamily="18" charset="0"/>
              </a:rPr>
              <a:t> by the figure given below.</a:t>
            </a:r>
          </a:p>
          <a:p>
            <a:pPr algn="just"/>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1755" y="3980697"/>
            <a:ext cx="7581900" cy="2409825"/>
          </a:xfrm>
          <a:prstGeom prst="rect">
            <a:avLst/>
          </a:prstGeom>
        </p:spPr>
      </p:pic>
    </p:spTree>
    <p:extLst>
      <p:ext uri="{BB962C8B-B14F-4D97-AF65-F5344CB8AC3E}">
        <p14:creationId xmlns:p14="http://schemas.microsoft.com/office/powerpoint/2010/main" val="35183968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36885"/>
            <a:ext cx="8596668" cy="5704478"/>
          </a:xfrm>
        </p:spPr>
        <p:txBody>
          <a:bodyPr/>
          <a:lstStyle/>
          <a:p>
            <a:pPr marL="0" indent="0" algn="just">
              <a:buNone/>
            </a:pPr>
            <a:r>
              <a:rPr lang="en-US" dirty="0" err="1">
                <a:latin typeface="Times New Roman" panose="02020603050405020304" pitchFamily="18" charset="0"/>
                <a:cs typeface="Times New Roman" panose="02020603050405020304" pitchFamily="18" charset="0"/>
              </a:rPr>
              <a:t>OutputStream</a:t>
            </a:r>
            <a:r>
              <a:rPr lang="en-US" dirty="0">
                <a:latin typeface="Times New Roman" panose="02020603050405020304" pitchFamily="18" charset="0"/>
                <a:cs typeface="Times New Roman" panose="02020603050405020304" pitchFamily="18" charset="0"/>
              </a:rPr>
              <a:t> class:</a:t>
            </a:r>
          </a:p>
          <a:p>
            <a:pPr algn="just"/>
            <a:r>
              <a:rPr lang="en-US" dirty="0" err="1">
                <a:latin typeface="Times New Roman" panose="02020603050405020304" pitchFamily="18" charset="0"/>
                <a:cs typeface="Times New Roman" panose="02020603050405020304" pitchFamily="18" charset="0"/>
              </a:rPr>
              <a:t>OutputStream</a:t>
            </a:r>
            <a:r>
              <a:rPr lang="en-US" dirty="0">
                <a:latin typeface="Times New Roman" panose="02020603050405020304" pitchFamily="18" charset="0"/>
                <a:cs typeface="Times New Roman" panose="02020603050405020304" pitchFamily="18" charset="0"/>
              </a:rPr>
              <a:t> class is an abstract class. It is the superclass of all classes representing an output stream of bytes. An output stream accepts output bytes and sends them to some sink.</a:t>
            </a:r>
          </a:p>
          <a:p>
            <a:pPr algn="just"/>
            <a:r>
              <a:rPr lang="en-US" dirty="0">
                <a:latin typeface="Times New Roman" panose="02020603050405020304" pitchFamily="18" charset="0"/>
                <a:cs typeface="Times New Roman" panose="02020603050405020304" pitchFamily="18" charset="0"/>
              </a:rPr>
              <a:t>Useful methods of </a:t>
            </a:r>
            <a:r>
              <a:rPr lang="en-US" dirty="0" err="1">
                <a:latin typeface="Times New Roman" panose="02020603050405020304" pitchFamily="18" charset="0"/>
                <a:cs typeface="Times New Roman" panose="02020603050405020304" pitchFamily="18" charset="0"/>
              </a:rPr>
              <a:t>OutputStream</a:t>
            </a:r>
            <a:r>
              <a:rPr lang="en-US" dirty="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88678301"/>
              </p:ext>
            </p:extLst>
          </p:nvPr>
        </p:nvGraphicFramePr>
        <p:xfrm>
          <a:off x="1163304" y="2195103"/>
          <a:ext cx="8461958" cy="3977096"/>
        </p:xfrm>
        <a:graphic>
          <a:graphicData uri="http://schemas.openxmlformats.org/drawingml/2006/table">
            <a:tbl>
              <a:tblPr/>
              <a:tblGrid>
                <a:gridCol w="4230979">
                  <a:extLst>
                    <a:ext uri="{9D8B030D-6E8A-4147-A177-3AD203B41FA5}">
                      <a16:colId xmlns:a16="http://schemas.microsoft.com/office/drawing/2014/main" val="20000"/>
                    </a:ext>
                  </a:extLst>
                </a:gridCol>
                <a:gridCol w="4230979">
                  <a:extLst>
                    <a:ext uri="{9D8B030D-6E8A-4147-A177-3AD203B41FA5}">
                      <a16:colId xmlns:a16="http://schemas.microsoft.com/office/drawing/2014/main" val="20001"/>
                    </a:ext>
                  </a:extLst>
                </a:gridCol>
              </a:tblGrid>
              <a:tr h="604812">
                <a:tc>
                  <a:txBody>
                    <a:bodyPr/>
                    <a:lstStyle/>
                    <a:p>
                      <a:pPr algn="l" fontAlgn="t"/>
                      <a:r>
                        <a:rPr lang="en-US">
                          <a:solidFill>
                            <a:srgbClr val="000000"/>
                          </a:solidFill>
                          <a:effectLst/>
                          <a:latin typeface="times new roman" panose="02020603050405020304" pitchFamily="18" charset="0"/>
                        </a:rPr>
                        <a:t>Method</a:t>
                      </a:r>
                    </a:p>
                  </a:txBody>
                  <a:tcPr marL="114300" marR="114300" marT="114300" marB="114300">
                    <a:lnL w="9525" cap="flat" cmpd="sng" algn="ctr">
                      <a:solidFill>
                        <a:srgbClr val="40A110"/>
                      </a:solidFill>
                      <a:prstDash val="solid"/>
                      <a:round/>
                      <a:headEnd type="none" w="med" len="med"/>
                      <a:tailEnd type="none" w="med" len="med"/>
                    </a:lnL>
                    <a:lnR w="9525" cap="flat" cmpd="sng" algn="ctr">
                      <a:solidFill>
                        <a:srgbClr val="40A110"/>
                      </a:solidFill>
                      <a:prstDash val="solid"/>
                      <a:round/>
                      <a:headEnd type="none" w="med" len="med"/>
                      <a:tailEnd type="none" w="med" len="med"/>
                    </a:lnR>
                    <a:lnT w="9525" cap="flat" cmpd="sng" algn="ctr">
                      <a:solidFill>
                        <a:srgbClr val="40A110"/>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c>
                  <a:txBody>
                    <a:bodyPr/>
                    <a:lstStyle/>
                    <a:p>
                      <a:pPr algn="l" fontAlgn="t"/>
                      <a:r>
                        <a:rPr lang="en-US">
                          <a:solidFill>
                            <a:srgbClr val="000000"/>
                          </a:solidFill>
                          <a:effectLst/>
                          <a:latin typeface="times new roman" panose="02020603050405020304" pitchFamily="18" charset="0"/>
                        </a:rPr>
                        <a:t>Description</a:t>
                      </a:r>
                    </a:p>
                  </a:txBody>
                  <a:tcPr marL="114300" marR="114300" marT="114300" marB="114300">
                    <a:lnL w="9525" cap="flat" cmpd="sng" algn="ctr">
                      <a:solidFill>
                        <a:srgbClr val="40A110"/>
                      </a:solidFill>
                      <a:prstDash val="solid"/>
                      <a:round/>
                      <a:headEnd type="none" w="med" len="med"/>
                      <a:tailEnd type="none" w="med" len="med"/>
                    </a:lnL>
                    <a:lnR w="9525" cap="flat" cmpd="sng" algn="ctr">
                      <a:solidFill>
                        <a:srgbClr val="40A110"/>
                      </a:solidFill>
                      <a:prstDash val="solid"/>
                      <a:round/>
                      <a:headEnd type="none" w="med" len="med"/>
                      <a:tailEnd type="none" w="med" len="med"/>
                    </a:lnR>
                    <a:lnT w="9525" cap="flat" cmpd="sng" algn="ctr">
                      <a:solidFill>
                        <a:srgbClr val="40A110"/>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extLst>
                  <a:ext uri="{0D108BD9-81ED-4DB2-BD59-A6C34878D82A}">
                    <a16:rowId xmlns:a16="http://schemas.microsoft.com/office/drawing/2014/main" val="10000"/>
                  </a:ext>
                </a:extLst>
              </a:tr>
              <a:tr h="843071">
                <a:tc>
                  <a:txBody>
                    <a:bodyPr/>
                    <a:lstStyle/>
                    <a:p>
                      <a:pPr algn="just" fontAlgn="t"/>
                      <a:r>
                        <a:rPr lang="en-US">
                          <a:solidFill>
                            <a:srgbClr val="333333"/>
                          </a:solidFill>
                          <a:effectLst/>
                          <a:latin typeface="Inter-Regular"/>
                        </a:rPr>
                        <a:t>1) public void write(int)throws IOException</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is used to write a byte to the current output stream.</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843071">
                <a:tc>
                  <a:txBody>
                    <a:bodyPr/>
                    <a:lstStyle/>
                    <a:p>
                      <a:pPr algn="just" fontAlgn="t"/>
                      <a:r>
                        <a:rPr lang="en-US">
                          <a:solidFill>
                            <a:srgbClr val="333333"/>
                          </a:solidFill>
                          <a:effectLst/>
                          <a:latin typeface="Inter-Regular"/>
                        </a:rPr>
                        <a:t>2) public void write(byte[])throws IOException</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is used to write an array of byte to the current output stream.</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2"/>
                  </a:ext>
                </a:extLst>
              </a:tr>
              <a:tr h="843071">
                <a:tc>
                  <a:txBody>
                    <a:bodyPr/>
                    <a:lstStyle/>
                    <a:p>
                      <a:pPr algn="just" fontAlgn="t"/>
                      <a:r>
                        <a:rPr lang="en-US">
                          <a:solidFill>
                            <a:srgbClr val="333333"/>
                          </a:solidFill>
                          <a:effectLst/>
                          <a:latin typeface="Inter-Regular"/>
                        </a:rPr>
                        <a:t>3) public void flush()throws IOException</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flushes the current output stream.</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843071">
                <a:tc>
                  <a:txBody>
                    <a:bodyPr/>
                    <a:lstStyle/>
                    <a:p>
                      <a:pPr algn="just" fontAlgn="t"/>
                      <a:r>
                        <a:rPr lang="en-US">
                          <a:solidFill>
                            <a:srgbClr val="333333"/>
                          </a:solidFill>
                          <a:effectLst/>
                          <a:latin typeface="Inter-Regular"/>
                        </a:rPr>
                        <a:t>4) public void close()throws IOException</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dirty="0">
                          <a:solidFill>
                            <a:srgbClr val="333333"/>
                          </a:solidFill>
                          <a:effectLst/>
                          <a:latin typeface="Inter-Regular"/>
                        </a:rPr>
                        <a:t>is used to close the current output stream.</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079546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12821"/>
            <a:ext cx="8596668" cy="5728541"/>
          </a:xfrm>
        </p:spPr>
        <p:txBody>
          <a:bodyPr>
            <a:normAutofit/>
          </a:bodyPr>
          <a:lstStyle/>
          <a:p>
            <a:r>
              <a:rPr lang="en-US" sz="2000" dirty="0" err="1">
                <a:latin typeface="Times New Roman" panose="02020603050405020304" pitchFamily="18" charset="0"/>
                <a:cs typeface="Times New Roman" panose="02020603050405020304" pitchFamily="18" charset="0"/>
              </a:rPr>
              <a:t>OutputStream</a:t>
            </a:r>
            <a:r>
              <a:rPr lang="en-US" sz="2000" dirty="0">
                <a:latin typeface="Times New Roman" panose="02020603050405020304" pitchFamily="18" charset="0"/>
                <a:cs typeface="Times New Roman" panose="02020603050405020304" pitchFamily="18" charset="0"/>
              </a:rPr>
              <a:t> Hierarchy:</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4427" y="1181099"/>
            <a:ext cx="8368805" cy="5063290"/>
          </a:xfrm>
          <a:prstGeom prst="rect">
            <a:avLst/>
          </a:prstGeom>
        </p:spPr>
      </p:pic>
    </p:spTree>
    <p:extLst>
      <p:ext uri="{BB962C8B-B14F-4D97-AF65-F5344CB8AC3E}">
        <p14:creationId xmlns:p14="http://schemas.microsoft.com/office/powerpoint/2010/main" val="2610273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191127"/>
            <a:ext cx="8596668" cy="4850236"/>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Apart from these concepts, there are some other terms which are used in Object-Oriented design:</a:t>
            </a:r>
          </a:p>
          <a:p>
            <a:r>
              <a:rPr lang="en-US" sz="2400" dirty="0">
                <a:latin typeface="Times New Roman" panose="02020603050405020304" pitchFamily="18" charset="0"/>
                <a:cs typeface="Times New Roman" panose="02020603050405020304" pitchFamily="18" charset="0"/>
              </a:rPr>
              <a:t>Coupling</a:t>
            </a:r>
          </a:p>
          <a:p>
            <a:r>
              <a:rPr lang="en-US" sz="2400" dirty="0">
                <a:latin typeface="Times New Roman" panose="02020603050405020304" pitchFamily="18" charset="0"/>
                <a:cs typeface="Times New Roman" panose="02020603050405020304" pitchFamily="18" charset="0"/>
              </a:rPr>
              <a:t>Cohesion</a:t>
            </a:r>
          </a:p>
          <a:p>
            <a:r>
              <a:rPr lang="en-US" sz="2400" dirty="0">
                <a:latin typeface="Times New Roman" panose="02020603050405020304" pitchFamily="18" charset="0"/>
                <a:cs typeface="Times New Roman" panose="02020603050405020304" pitchFamily="18" charset="0"/>
              </a:rPr>
              <a:t>Association</a:t>
            </a:r>
          </a:p>
          <a:p>
            <a:r>
              <a:rPr lang="en-US" sz="2400" dirty="0">
                <a:latin typeface="Times New Roman" panose="02020603050405020304" pitchFamily="18" charset="0"/>
                <a:cs typeface="Times New Roman" panose="02020603050405020304" pitchFamily="18" charset="0"/>
              </a:rPr>
              <a:t>Aggregation</a:t>
            </a:r>
          </a:p>
          <a:p>
            <a:r>
              <a:rPr lang="en-US" sz="2400" dirty="0">
                <a:latin typeface="Times New Roman" panose="02020603050405020304" pitchFamily="18" charset="0"/>
                <a:cs typeface="Times New Roman" panose="02020603050405020304" pitchFamily="18" charset="0"/>
              </a:rPr>
              <a:t>Composition</a:t>
            </a:r>
          </a:p>
        </p:txBody>
      </p:sp>
    </p:spTree>
    <p:extLst>
      <p:ext uri="{BB962C8B-B14F-4D97-AF65-F5344CB8AC3E}">
        <p14:creationId xmlns:p14="http://schemas.microsoft.com/office/powerpoint/2010/main" val="8230333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1421"/>
            <a:ext cx="8596668" cy="5499941"/>
          </a:xfrm>
        </p:spPr>
        <p:txBody>
          <a:bodyPr/>
          <a:lstStyle/>
          <a:p>
            <a:pPr marL="0" indent="0" algn="just">
              <a:buNone/>
            </a:pPr>
            <a:r>
              <a:rPr lang="en-US" dirty="0" err="1">
                <a:latin typeface="Times New Roman" panose="02020603050405020304" pitchFamily="18" charset="0"/>
                <a:cs typeface="Times New Roman" panose="02020603050405020304" pitchFamily="18" charset="0"/>
              </a:rPr>
              <a:t>InputStream</a:t>
            </a:r>
            <a:r>
              <a:rPr lang="en-US" dirty="0">
                <a:latin typeface="Times New Roman" panose="02020603050405020304" pitchFamily="18" charset="0"/>
                <a:cs typeface="Times New Roman" panose="02020603050405020304" pitchFamily="18" charset="0"/>
              </a:rPr>
              <a:t> class:</a:t>
            </a:r>
          </a:p>
          <a:p>
            <a:pPr algn="just"/>
            <a:r>
              <a:rPr lang="en-US" dirty="0" err="1">
                <a:latin typeface="Times New Roman" panose="02020603050405020304" pitchFamily="18" charset="0"/>
                <a:cs typeface="Times New Roman" panose="02020603050405020304" pitchFamily="18" charset="0"/>
              </a:rPr>
              <a:t>InputStream</a:t>
            </a:r>
            <a:r>
              <a:rPr lang="en-US" dirty="0">
                <a:latin typeface="Times New Roman" panose="02020603050405020304" pitchFamily="18" charset="0"/>
                <a:cs typeface="Times New Roman" panose="02020603050405020304" pitchFamily="18" charset="0"/>
              </a:rPr>
              <a:t> class is an abstract class. It is the superclass of all classes representing an input stream of bytes.</a:t>
            </a:r>
          </a:p>
          <a:p>
            <a:pPr marL="0" indent="0" algn="just">
              <a:buNone/>
            </a:pPr>
            <a:r>
              <a:rPr lang="en-US" dirty="0">
                <a:latin typeface="Times New Roman" panose="02020603050405020304" pitchFamily="18" charset="0"/>
                <a:cs typeface="Times New Roman" panose="02020603050405020304" pitchFamily="18" charset="0"/>
              </a:rPr>
              <a:t>Useful methods of </a:t>
            </a:r>
            <a:r>
              <a:rPr lang="en-US" dirty="0" err="1">
                <a:latin typeface="Times New Roman" panose="02020603050405020304" pitchFamily="18" charset="0"/>
                <a:cs typeface="Times New Roman" panose="02020603050405020304" pitchFamily="18" charset="0"/>
              </a:rPr>
              <a:t>InputStream</a:t>
            </a:r>
            <a:r>
              <a:rPr lang="en-US" dirty="0">
                <a:latin typeface="Times New Roman" panose="02020603050405020304" pitchFamily="18" charset="0"/>
                <a:cs typeface="Times New Roman" panose="02020603050405020304" pitchFamily="18" charset="0"/>
              </a:rPr>
              <a:t>:</a:t>
            </a:r>
          </a:p>
          <a:p>
            <a:pPr marL="0" indent="0" algn="just">
              <a:buNone/>
            </a:pP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258896459"/>
              </p:ext>
            </p:extLst>
          </p:nvPr>
        </p:nvGraphicFramePr>
        <p:xfrm>
          <a:off x="1199398" y="2175050"/>
          <a:ext cx="7812254" cy="3866311"/>
        </p:xfrm>
        <a:graphic>
          <a:graphicData uri="http://schemas.openxmlformats.org/drawingml/2006/table">
            <a:tbl>
              <a:tblPr/>
              <a:tblGrid>
                <a:gridCol w="3906127">
                  <a:extLst>
                    <a:ext uri="{9D8B030D-6E8A-4147-A177-3AD203B41FA5}">
                      <a16:colId xmlns:a16="http://schemas.microsoft.com/office/drawing/2014/main" val="20000"/>
                    </a:ext>
                  </a:extLst>
                </a:gridCol>
                <a:gridCol w="3906127">
                  <a:extLst>
                    <a:ext uri="{9D8B030D-6E8A-4147-A177-3AD203B41FA5}">
                      <a16:colId xmlns:a16="http://schemas.microsoft.com/office/drawing/2014/main" val="20001"/>
                    </a:ext>
                  </a:extLst>
                </a:gridCol>
              </a:tblGrid>
              <a:tr h="616369">
                <a:tc>
                  <a:txBody>
                    <a:bodyPr/>
                    <a:lstStyle/>
                    <a:p>
                      <a:pPr algn="l" fontAlgn="t"/>
                      <a:r>
                        <a:rPr lang="en-US">
                          <a:solidFill>
                            <a:srgbClr val="000000"/>
                          </a:solidFill>
                          <a:effectLst/>
                          <a:latin typeface="times new roman" panose="02020603050405020304" pitchFamily="18" charset="0"/>
                        </a:rPr>
                        <a:t>Method</a:t>
                      </a:r>
                    </a:p>
                  </a:txBody>
                  <a:tcPr marL="114300" marR="114300" marT="114300" marB="114300">
                    <a:lnL w="9525" cap="flat" cmpd="sng" algn="ctr">
                      <a:solidFill>
                        <a:srgbClr val="C89C61"/>
                      </a:solidFill>
                      <a:prstDash val="solid"/>
                      <a:round/>
                      <a:headEnd type="none" w="med" len="med"/>
                      <a:tailEnd type="none" w="med" len="med"/>
                    </a:lnL>
                    <a:lnR w="9525" cap="flat" cmpd="sng" algn="ctr">
                      <a:solidFill>
                        <a:srgbClr val="C89C61"/>
                      </a:solidFill>
                      <a:prstDash val="solid"/>
                      <a:round/>
                      <a:headEnd type="none" w="med" len="med"/>
                      <a:tailEnd type="none" w="med" len="med"/>
                    </a:lnR>
                    <a:lnT w="9525" cap="flat" cmpd="sng" algn="ctr">
                      <a:solidFill>
                        <a:srgbClr val="C89C61"/>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c>
                  <a:txBody>
                    <a:bodyPr/>
                    <a:lstStyle/>
                    <a:p>
                      <a:pPr algn="l" fontAlgn="t"/>
                      <a:r>
                        <a:rPr lang="en-US">
                          <a:solidFill>
                            <a:srgbClr val="000000"/>
                          </a:solidFill>
                          <a:effectLst/>
                          <a:latin typeface="times new roman" panose="02020603050405020304" pitchFamily="18" charset="0"/>
                        </a:rPr>
                        <a:t>Description</a:t>
                      </a:r>
                    </a:p>
                  </a:txBody>
                  <a:tcPr marL="114300" marR="114300" marT="114300" marB="114300">
                    <a:lnL w="9525" cap="flat" cmpd="sng" algn="ctr">
                      <a:solidFill>
                        <a:srgbClr val="C89C61"/>
                      </a:solidFill>
                      <a:prstDash val="solid"/>
                      <a:round/>
                      <a:headEnd type="none" w="med" len="med"/>
                      <a:tailEnd type="none" w="med" len="med"/>
                    </a:lnL>
                    <a:lnR w="9525" cap="flat" cmpd="sng" algn="ctr">
                      <a:solidFill>
                        <a:srgbClr val="C89C61"/>
                      </a:solidFill>
                      <a:prstDash val="solid"/>
                      <a:round/>
                      <a:headEnd type="none" w="med" len="med"/>
                      <a:tailEnd type="none" w="med" len="med"/>
                    </a:lnR>
                    <a:lnT w="9525" cap="flat" cmpd="sng" algn="ctr">
                      <a:solidFill>
                        <a:srgbClr val="C89C61"/>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extLst>
                  <a:ext uri="{0D108BD9-81ED-4DB2-BD59-A6C34878D82A}">
                    <a16:rowId xmlns:a16="http://schemas.microsoft.com/office/drawing/2014/main" val="10000"/>
                  </a:ext>
                </a:extLst>
              </a:tr>
              <a:tr h="1195381">
                <a:tc>
                  <a:txBody>
                    <a:bodyPr/>
                    <a:lstStyle/>
                    <a:p>
                      <a:pPr algn="just" fontAlgn="t"/>
                      <a:r>
                        <a:rPr lang="en-US">
                          <a:solidFill>
                            <a:srgbClr val="333333"/>
                          </a:solidFill>
                          <a:effectLst/>
                          <a:latin typeface="Inter-Regular"/>
                        </a:rPr>
                        <a:t>1) public abstract int read()throws IOException</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a:solidFill>
                            <a:srgbClr val="333333"/>
                          </a:solidFill>
                          <a:effectLst/>
                          <a:latin typeface="Inter-Regular"/>
                        </a:rPr>
                        <a:t>reads the next byte of data from the input stream. It returns -1 at the end of the file.</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195381">
                <a:tc>
                  <a:txBody>
                    <a:bodyPr/>
                    <a:lstStyle/>
                    <a:p>
                      <a:pPr algn="just" fontAlgn="t"/>
                      <a:r>
                        <a:rPr lang="en-US">
                          <a:solidFill>
                            <a:srgbClr val="333333"/>
                          </a:solidFill>
                          <a:effectLst/>
                          <a:latin typeface="Inter-Regular"/>
                        </a:rPr>
                        <a:t>2) public int available()throws IOException</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a:solidFill>
                            <a:srgbClr val="333333"/>
                          </a:solidFill>
                          <a:effectLst/>
                          <a:latin typeface="Inter-Regular"/>
                        </a:rPr>
                        <a:t>returns an estimate of the number of bytes that can be read from the current input stream.</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2"/>
                  </a:ext>
                </a:extLst>
              </a:tr>
              <a:tr h="859180">
                <a:tc>
                  <a:txBody>
                    <a:bodyPr/>
                    <a:lstStyle/>
                    <a:p>
                      <a:pPr algn="just" fontAlgn="t"/>
                      <a:r>
                        <a:rPr lang="en-US">
                          <a:solidFill>
                            <a:srgbClr val="333333"/>
                          </a:solidFill>
                          <a:effectLst/>
                          <a:latin typeface="Inter-Regular"/>
                        </a:rPr>
                        <a:t>3) public void close()throws IOException</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dirty="0">
                          <a:solidFill>
                            <a:srgbClr val="333333"/>
                          </a:solidFill>
                          <a:effectLst/>
                          <a:latin typeface="Inter-Regular"/>
                        </a:rPr>
                        <a:t>is used to close the current input stream.</a:t>
                      </a:r>
                    </a:p>
                  </a:txBody>
                  <a:tcPr marL="76200" marR="76200" marT="76200" marB="76200">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18298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66275"/>
            <a:ext cx="8596668" cy="5175088"/>
          </a:xfrm>
        </p:spPr>
        <p:txBody>
          <a:bodyPr>
            <a:normAutofit/>
          </a:bodyPr>
          <a:lstStyle/>
          <a:p>
            <a:r>
              <a:rPr lang="en-US" sz="2000" dirty="0" err="1">
                <a:latin typeface="Times New Roman" panose="02020603050405020304" pitchFamily="18" charset="0"/>
                <a:cs typeface="Times New Roman" panose="02020603050405020304" pitchFamily="18" charset="0"/>
              </a:rPr>
              <a:t>InputStream</a:t>
            </a:r>
            <a:r>
              <a:rPr lang="en-US" sz="2000" dirty="0">
                <a:latin typeface="Times New Roman" panose="02020603050405020304" pitchFamily="18" charset="0"/>
                <a:cs typeface="Times New Roman" panose="02020603050405020304" pitchFamily="18" charset="0"/>
              </a:rPr>
              <a:t> Hierarchy:</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686" y="1891718"/>
            <a:ext cx="8687051" cy="4051881"/>
          </a:xfrm>
          <a:prstGeom prst="rect">
            <a:avLst/>
          </a:prstGeom>
        </p:spPr>
      </p:pic>
    </p:spTree>
    <p:extLst>
      <p:ext uri="{BB962C8B-B14F-4D97-AF65-F5344CB8AC3E}">
        <p14:creationId xmlns:p14="http://schemas.microsoft.com/office/powerpoint/2010/main" val="22815517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4189"/>
          </a:xfrm>
        </p:spPr>
        <p:txBody>
          <a:bodyPr/>
          <a:lstStyle/>
          <a:p>
            <a:r>
              <a:rPr lang="en-US" dirty="0">
                <a:solidFill>
                  <a:schemeClr val="tx1"/>
                </a:solidFill>
                <a:latin typeface="Baskerville Old Face" panose="02020602080505020303" pitchFamily="18" charset="0"/>
              </a:rPr>
              <a:t>Operators and Expressions</a:t>
            </a:r>
          </a:p>
        </p:txBody>
      </p:sp>
      <p:sp>
        <p:nvSpPr>
          <p:cNvPr id="3" name="Content Placeholder 2"/>
          <p:cNvSpPr>
            <a:spLocks noGrp="1"/>
          </p:cNvSpPr>
          <p:nvPr>
            <p:ph idx="1"/>
          </p:nvPr>
        </p:nvSpPr>
        <p:spPr>
          <a:xfrm>
            <a:off x="677334" y="1359568"/>
            <a:ext cx="8596668" cy="5101389"/>
          </a:xfrm>
        </p:spPr>
        <p:txBody>
          <a:bodyPr>
            <a:normAutofit/>
          </a:bodyPr>
          <a:lstStyle/>
          <a:p>
            <a:pPr algn="just"/>
            <a:r>
              <a:rPr lang="en-US" sz="2000" b="1" dirty="0">
                <a:latin typeface="Times New Roman" panose="02020603050405020304" pitchFamily="18" charset="0"/>
                <a:cs typeface="Times New Roman" panose="02020603050405020304" pitchFamily="18" charset="0"/>
              </a:rPr>
              <a:t>Operator</a:t>
            </a:r>
            <a:r>
              <a:rPr lang="en-US" sz="2000" dirty="0">
                <a:latin typeface="Times New Roman" panose="02020603050405020304" pitchFamily="18" charset="0"/>
                <a:cs typeface="Times New Roman" panose="02020603050405020304" pitchFamily="18" charset="0"/>
              </a:rPr>
              <a:t> in </a:t>
            </a:r>
            <a:r>
              <a:rPr lang="en-US" sz="2000" dirty="0">
                <a:latin typeface="Times New Roman" panose="02020603050405020304" pitchFamily="18" charset="0"/>
                <a:cs typeface="Times New Roman" panose="02020603050405020304" pitchFamily="18" charset="0"/>
                <a:hlinkClick r:id="rId2"/>
              </a:rPr>
              <a:t>Java</a:t>
            </a:r>
            <a:r>
              <a:rPr lang="en-US" sz="2000" dirty="0">
                <a:latin typeface="Times New Roman" panose="02020603050405020304" pitchFamily="18" charset="0"/>
                <a:cs typeface="Times New Roman" panose="02020603050405020304" pitchFamily="18" charset="0"/>
              </a:rPr>
              <a:t> is a symbol which is used to perform operations. For example: +, -, *, / etc.</a:t>
            </a:r>
          </a:p>
          <a:p>
            <a:pPr algn="just"/>
            <a:r>
              <a:rPr lang="en-US" sz="2000" dirty="0">
                <a:latin typeface="Times New Roman" panose="02020603050405020304" pitchFamily="18" charset="0"/>
                <a:cs typeface="Times New Roman" panose="02020603050405020304" pitchFamily="18" charset="0"/>
              </a:rPr>
              <a:t>There are many types of operators in Java which are given below:</a:t>
            </a:r>
          </a:p>
          <a:p>
            <a:pPr lvl="2" algn="just"/>
            <a:r>
              <a:rPr lang="en-US" sz="2000" dirty="0">
                <a:latin typeface="Times New Roman" panose="02020603050405020304" pitchFamily="18" charset="0"/>
                <a:cs typeface="Times New Roman" panose="02020603050405020304" pitchFamily="18" charset="0"/>
              </a:rPr>
              <a:t>Unary Operator,</a:t>
            </a:r>
          </a:p>
          <a:p>
            <a:pPr lvl="2" algn="just"/>
            <a:r>
              <a:rPr lang="en-US" sz="2000" dirty="0">
                <a:latin typeface="Times New Roman" panose="02020603050405020304" pitchFamily="18" charset="0"/>
                <a:cs typeface="Times New Roman" panose="02020603050405020304" pitchFamily="18" charset="0"/>
              </a:rPr>
              <a:t>Arithmetic Operator,</a:t>
            </a:r>
          </a:p>
          <a:p>
            <a:pPr lvl="2" algn="just"/>
            <a:r>
              <a:rPr lang="en-US" sz="2000" dirty="0">
                <a:latin typeface="Times New Roman" panose="02020603050405020304" pitchFamily="18" charset="0"/>
                <a:cs typeface="Times New Roman" panose="02020603050405020304" pitchFamily="18" charset="0"/>
              </a:rPr>
              <a:t>Shift Operator,</a:t>
            </a:r>
          </a:p>
          <a:p>
            <a:pPr lvl="2" algn="just"/>
            <a:r>
              <a:rPr lang="en-US" sz="2000" dirty="0">
                <a:latin typeface="Times New Roman" panose="02020603050405020304" pitchFamily="18" charset="0"/>
                <a:cs typeface="Times New Roman" panose="02020603050405020304" pitchFamily="18" charset="0"/>
              </a:rPr>
              <a:t>Relational Operator,</a:t>
            </a:r>
          </a:p>
          <a:p>
            <a:pPr lvl="2" algn="just"/>
            <a:r>
              <a:rPr lang="en-US" sz="2000" dirty="0">
                <a:latin typeface="Times New Roman" panose="02020603050405020304" pitchFamily="18" charset="0"/>
                <a:cs typeface="Times New Roman" panose="02020603050405020304" pitchFamily="18" charset="0"/>
              </a:rPr>
              <a:t>Bitwise Operator,</a:t>
            </a:r>
          </a:p>
          <a:p>
            <a:pPr lvl="2" algn="just"/>
            <a:r>
              <a:rPr lang="en-US" sz="2000" dirty="0">
                <a:latin typeface="Times New Roman" panose="02020603050405020304" pitchFamily="18" charset="0"/>
                <a:cs typeface="Times New Roman" panose="02020603050405020304" pitchFamily="18" charset="0"/>
              </a:rPr>
              <a:t>Logical Operator,</a:t>
            </a:r>
          </a:p>
          <a:p>
            <a:pPr lvl="2" algn="just"/>
            <a:r>
              <a:rPr lang="en-US" sz="2000" dirty="0">
                <a:latin typeface="Times New Roman" panose="02020603050405020304" pitchFamily="18" charset="0"/>
                <a:cs typeface="Times New Roman" panose="02020603050405020304" pitchFamily="18" charset="0"/>
              </a:rPr>
              <a:t>Ternary Operator and</a:t>
            </a:r>
          </a:p>
          <a:p>
            <a:pPr lvl="2" algn="just"/>
            <a:r>
              <a:rPr lang="en-US" sz="2000" dirty="0">
                <a:latin typeface="Times New Roman" panose="02020603050405020304" pitchFamily="18" charset="0"/>
                <a:cs typeface="Times New Roman" panose="02020603050405020304" pitchFamily="18" charset="0"/>
              </a:rPr>
              <a:t>Assignment Operator.</a:t>
            </a:r>
          </a:p>
          <a:p>
            <a:pPr lvl="1"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70193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76463"/>
            <a:ext cx="8596668" cy="737937"/>
          </a:xfrm>
        </p:spPr>
        <p:txBody>
          <a:bodyPr>
            <a:normAutofit fontScale="90000"/>
          </a:bodyPr>
          <a:lstStyle/>
          <a:p>
            <a:r>
              <a:rPr lang="en-US" dirty="0">
                <a:solidFill>
                  <a:schemeClr val="tx1"/>
                </a:solidFill>
                <a:latin typeface="Times New Roman" panose="02020603050405020304" pitchFamily="18" charset="0"/>
                <a:cs typeface="Times New Roman" panose="02020603050405020304" pitchFamily="18" charset="0"/>
              </a:rPr>
              <a:t>Java Operator Precedence</a:t>
            </a: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97244866"/>
              </p:ext>
            </p:extLst>
          </p:nvPr>
        </p:nvGraphicFramePr>
        <p:xfrm>
          <a:off x="815910" y="998623"/>
          <a:ext cx="7991205" cy="5606714"/>
        </p:xfrm>
        <a:graphic>
          <a:graphicData uri="http://schemas.openxmlformats.org/drawingml/2006/table">
            <a:tbl>
              <a:tblPr/>
              <a:tblGrid>
                <a:gridCol w="2663735">
                  <a:extLst>
                    <a:ext uri="{9D8B030D-6E8A-4147-A177-3AD203B41FA5}">
                      <a16:colId xmlns:a16="http://schemas.microsoft.com/office/drawing/2014/main" val="20000"/>
                    </a:ext>
                  </a:extLst>
                </a:gridCol>
                <a:gridCol w="2663735">
                  <a:extLst>
                    <a:ext uri="{9D8B030D-6E8A-4147-A177-3AD203B41FA5}">
                      <a16:colId xmlns:a16="http://schemas.microsoft.com/office/drawing/2014/main" val="20001"/>
                    </a:ext>
                  </a:extLst>
                </a:gridCol>
                <a:gridCol w="2663735">
                  <a:extLst>
                    <a:ext uri="{9D8B030D-6E8A-4147-A177-3AD203B41FA5}">
                      <a16:colId xmlns:a16="http://schemas.microsoft.com/office/drawing/2014/main" val="20002"/>
                    </a:ext>
                  </a:extLst>
                </a:gridCol>
              </a:tblGrid>
              <a:tr h="401348">
                <a:tc>
                  <a:txBody>
                    <a:bodyPr/>
                    <a:lstStyle/>
                    <a:p>
                      <a:pPr algn="l" fontAlgn="t"/>
                      <a:r>
                        <a:rPr lang="en-US" sz="1300">
                          <a:solidFill>
                            <a:srgbClr val="000000"/>
                          </a:solidFill>
                          <a:effectLst/>
                          <a:latin typeface="times new roman" panose="02020603050405020304" pitchFamily="18" charset="0"/>
                        </a:rPr>
                        <a:t>Operator Type</a:t>
                      </a:r>
                    </a:p>
                  </a:txBody>
                  <a:tcPr marL="83421" marR="83421" marT="83421" marB="83421">
                    <a:lnL w="9525" cap="flat" cmpd="sng" algn="ctr">
                      <a:solidFill>
                        <a:srgbClr val="687861"/>
                      </a:solidFill>
                      <a:prstDash val="solid"/>
                      <a:round/>
                      <a:headEnd type="none" w="med" len="med"/>
                      <a:tailEnd type="none" w="med" len="med"/>
                    </a:lnL>
                    <a:lnR w="9525" cap="flat" cmpd="sng" algn="ctr">
                      <a:solidFill>
                        <a:srgbClr val="687861"/>
                      </a:solidFill>
                      <a:prstDash val="solid"/>
                      <a:round/>
                      <a:headEnd type="none" w="med" len="med"/>
                      <a:tailEnd type="none" w="med" len="med"/>
                    </a:lnR>
                    <a:lnT w="9525" cap="flat" cmpd="sng" algn="ctr">
                      <a:solidFill>
                        <a:srgbClr val="687861"/>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c>
                  <a:txBody>
                    <a:bodyPr/>
                    <a:lstStyle/>
                    <a:p>
                      <a:pPr algn="l" fontAlgn="t"/>
                      <a:r>
                        <a:rPr lang="en-US" sz="1300">
                          <a:solidFill>
                            <a:srgbClr val="000000"/>
                          </a:solidFill>
                          <a:effectLst/>
                          <a:latin typeface="times new roman" panose="02020603050405020304" pitchFamily="18" charset="0"/>
                        </a:rPr>
                        <a:t>Category</a:t>
                      </a:r>
                    </a:p>
                  </a:txBody>
                  <a:tcPr marL="83421" marR="83421" marT="83421" marB="83421">
                    <a:lnL w="9525" cap="flat" cmpd="sng" algn="ctr">
                      <a:solidFill>
                        <a:srgbClr val="687861"/>
                      </a:solidFill>
                      <a:prstDash val="solid"/>
                      <a:round/>
                      <a:headEnd type="none" w="med" len="med"/>
                      <a:tailEnd type="none" w="med" len="med"/>
                    </a:lnL>
                    <a:lnR w="9525" cap="flat" cmpd="sng" algn="ctr">
                      <a:solidFill>
                        <a:srgbClr val="687861"/>
                      </a:solidFill>
                      <a:prstDash val="solid"/>
                      <a:round/>
                      <a:headEnd type="none" w="med" len="med"/>
                      <a:tailEnd type="none" w="med" len="med"/>
                    </a:lnR>
                    <a:lnT w="9525" cap="flat" cmpd="sng" algn="ctr">
                      <a:solidFill>
                        <a:srgbClr val="687861"/>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c>
                  <a:txBody>
                    <a:bodyPr/>
                    <a:lstStyle/>
                    <a:p>
                      <a:pPr algn="l" fontAlgn="t"/>
                      <a:r>
                        <a:rPr lang="en-US" sz="1300">
                          <a:solidFill>
                            <a:srgbClr val="000000"/>
                          </a:solidFill>
                          <a:effectLst/>
                          <a:latin typeface="times new roman" panose="02020603050405020304" pitchFamily="18" charset="0"/>
                        </a:rPr>
                        <a:t>Precedence</a:t>
                      </a:r>
                    </a:p>
                  </a:txBody>
                  <a:tcPr marL="83421" marR="83421" marT="83421" marB="83421">
                    <a:lnL w="9525" cap="flat" cmpd="sng" algn="ctr">
                      <a:solidFill>
                        <a:srgbClr val="687861"/>
                      </a:solidFill>
                      <a:prstDash val="solid"/>
                      <a:round/>
                      <a:headEnd type="none" w="med" len="med"/>
                      <a:tailEnd type="none" w="med" len="med"/>
                    </a:lnL>
                    <a:lnR w="9525" cap="flat" cmpd="sng" algn="ctr">
                      <a:solidFill>
                        <a:srgbClr val="687861"/>
                      </a:solidFill>
                      <a:prstDash val="solid"/>
                      <a:round/>
                      <a:headEnd type="none" w="med" len="med"/>
                      <a:tailEnd type="none" w="med" len="med"/>
                    </a:lnR>
                    <a:lnT w="9525" cap="flat" cmpd="sng" algn="ctr">
                      <a:solidFill>
                        <a:srgbClr val="687861"/>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extLst>
                  <a:ext uri="{0D108BD9-81ED-4DB2-BD59-A6C34878D82A}">
                    <a16:rowId xmlns:a16="http://schemas.microsoft.com/office/drawing/2014/main" val="10000"/>
                  </a:ext>
                </a:extLst>
              </a:tr>
              <a:tr h="340538">
                <a:tc rowSpan="2">
                  <a:txBody>
                    <a:bodyPr/>
                    <a:lstStyle/>
                    <a:p>
                      <a:pPr algn="just" fontAlgn="t"/>
                      <a:r>
                        <a:rPr lang="en-US" sz="1300">
                          <a:solidFill>
                            <a:srgbClr val="333333"/>
                          </a:solidFill>
                          <a:effectLst/>
                          <a:latin typeface="Inter-Regular"/>
                        </a:rPr>
                        <a:t>Unary</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300">
                          <a:solidFill>
                            <a:srgbClr val="333333"/>
                          </a:solidFill>
                          <a:effectLst/>
                          <a:latin typeface="Inter-Regular"/>
                        </a:rPr>
                        <a:t>postfix</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300" i="1">
                          <a:solidFill>
                            <a:srgbClr val="333333"/>
                          </a:solidFill>
                          <a:effectLst/>
                          <a:latin typeface="Inter-Regular"/>
                        </a:rPr>
                        <a:t>expr</a:t>
                      </a:r>
                      <a:r>
                        <a:rPr lang="en-US" sz="1300">
                          <a:solidFill>
                            <a:srgbClr val="333333"/>
                          </a:solidFill>
                          <a:effectLst/>
                          <a:latin typeface="Inter-Regular"/>
                        </a:rPr>
                        <a:t>++ </a:t>
                      </a:r>
                      <a:r>
                        <a:rPr lang="en-US" sz="1300" i="1">
                          <a:solidFill>
                            <a:srgbClr val="333333"/>
                          </a:solidFill>
                          <a:effectLst/>
                          <a:latin typeface="Inter-Regular"/>
                        </a:rPr>
                        <a:t>expr</a:t>
                      </a:r>
                      <a:r>
                        <a:rPr lang="en-US" sz="1300">
                          <a:solidFill>
                            <a:srgbClr val="333333"/>
                          </a:solidFill>
                          <a:effectLst/>
                          <a:latin typeface="Inter-Regular"/>
                        </a:rPr>
                        <a:t>--</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59455">
                <a:tc vMerge="1">
                  <a:txBody>
                    <a:bodyPr/>
                    <a:lstStyle/>
                    <a:p>
                      <a:endParaRPr lang="en-US"/>
                    </a:p>
                  </a:txBody>
                  <a:tcPr/>
                </a:tc>
                <a:tc>
                  <a:txBody>
                    <a:bodyPr/>
                    <a:lstStyle/>
                    <a:p>
                      <a:pPr algn="just" fontAlgn="t"/>
                      <a:r>
                        <a:rPr lang="en-US" sz="1300">
                          <a:solidFill>
                            <a:srgbClr val="333333"/>
                          </a:solidFill>
                          <a:effectLst/>
                          <a:latin typeface="Inter-Regular"/>
                        </a:rPr>
                        <a:t>prefix</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300">
                          <a:solidFill>
                            <a:srgbClr val="333333"/>
                          </a:solidFill>
                          <a:effectLst/>
                          <a:latin typeface="Inter-Regular"/>
                        </a:rPr>
                        <a:t>++</a:t>
                      </a:r>
                      <a:r>
                        <a:rPr lang="en-US" sz="1300" i="1">
                          <a:solidFill>
                            <a:srgbClr val="333333"/>
                          </a:solidFill>
                          <a:effectLst/>
                          <a:latin typeface="Inter-Regular"/>
                        </a:rPr>
                        <a:t>expr</a:t>
                      </a:r>
                      <a:r>
                        <a:rPr lang="en-US" sz="1300">
                          <a:solidFill>
                            <a:srgbClr val="333333"/>
                          </a:solidFill>
                          <a:effectLst/>
                          <a:latin typeface="Inter-Regular"/>
                        </a:rPr>
                        <a:t> --</a:t>
                      </a:r>
                      <a:r>
                        <a:rPr lang="en-US" sz="1300" i="1">
                          <a:solidFill>
                            <a:srgbClr val="333333"/>
                          </a:solidFill>
                          <a:effectLst/>
                          <a:latin typeface="Inter-Regular"/>
                        </a:rPr>
                        <a:t>expr</a:t>
                      </a:r>
                      <a:r>
                        <a:rPr lang="en-US" sz="1300">
                          <a:solidFill>
                            <a:srgbClr val="333333"/>
                          </a:solidFill>
                          <a:effectLst/>
                          <a:latin typeface="Inter-Regular"/>
                        </a:rPr>
                        <a:t> +</a:t>
                      </a:r>
                      <a:r>
                        <a:rPr lang="en-US" sz="1300" i="1">
                          <a:solidFill>
                            <a:srgbClr val="333333"/>
                          </a:solidFill>
                          <a:effectLst/>
                          <a:latin typeface="Inter-Regular"/>
                        </a:rPr>
                        <a:t>expr</a:t>
                      </a:r>
                      <a:r>
                        <a:rPr lang="en-US" sz="1300">
                          <a:solidFill>
                            <a:srgbClr val="333333"/>
                          </a:solidFill>
                          <a:effectLst/>
                          <a:latin typeface="Inter-Regular"/>
                        </a:rPr>
                        <a:t> -</a:t>
                      </a:r>
                      <a:r>
                        <a:rPr lang="en-US" sz="1300" i="1">
                          <a:solidFill>
                            <a:srgbClr val="333333"/>
                          </a:solidFill>
                          <a:effectLst/>
                          <a:latin typeface="Inter-Regular"/>
                        </a:rPr>
                        <a:t>expr</a:t>
                      </a:r>
                      <a:r>
                        <a:rPr lang="en-US" sz="1300">
                          <a:solidFill>
                            <a:srgbClr val="333333"/>
                          </a:solidFill>
                          <a:effectLst/>
                          <a:latin typeface="Inter-Regular"/>
                        </a:rPr>
                        <a:t> ~ !</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2"/>
                  </a:ext>
                </a:extLst>
              </a:tr>
              <a:tr h="340538">
                <a:tc rowSpan="2">
                  <a:txBody>
                    <a:bodyPr/>
                    <a:lstStyle/>
                    <a:p>
                      <a:pPr algn="just" fontAlgn="t"/>
                      <a:r>
                        <a:rPr lang="en-US" sz="1300">
                          <a:solidFill>
                            <a:srgbClr val="333333"/>
                          </a:solidFill>
                          <a:effectLst/>
                          <a:latin typeface="Inter-Regular"/>
                        </a:rPr>
                        <a:t>Arithmetic</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300">
                          <a:solidFill>
                            <a:srgbClr val="333333"/>
                          </a:solidFill>
                          <a:effectLst/>
                          <a:latin typeface="Inter-Regular"/>
                        </a:rPr>
                        <a:t>multiplicative</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300">
                          <a:solidFill>
                            <a:srgbClr val="333333"/>
                          </a:solidFill>
                          <a:effectLst/>
                          <a:latin typeface="Inter-Regular"/>
                        </a:rPr>
                        <a:t>* / %</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40538">
                <a:tc vMerge="1">
                  <a:txBody>
                    <a:bodyPr/>
                    <a:lstStyle/>
                    <a:p>
                      <a:endParaRPr lang="en-US"/>
                    </a:p>
                  </a:txBody>
                  <a:tcPr/>
                </a:tc>
                <a:tc>
                  <a:txBody>
                    <a:bodyPr/>
                    <a:lstStyle/>
                    <a:p>
                      <a:pPr algn="just" fontAlgn="t"/>
                      <a:r>
                        <a:rPr lang="en-US" sz="1300">
                          <a:solidFill>
                            <a:srgbClr val="333333"/>
                          </a:solidFill>
                          <a:effectLst/>
                          <a:latin typeface="Inter-Regular"/>
                        </a:rPr>
                        <a:t>additive</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300">
                          <a:solidFill>
                            <a:srgbClr val="333333"/>
                          </a:solidFill>
                          <a:effectLst/>
                          <a:latin typeface="Inter-Regular"/>
                        </a:rPr>
                        <a:t>+ -</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4"/>
                  </a:ext>
                </a:extLst>
              </a:tr>
              <a:tr h="340538">
                <a:tc>
                  <a:txBody>
                    <a:bodyPr/>
                    <a:lstStyle/>
                    <a:p>
                      <a:pPr algn="just" fontAlgn="t"/>
                      <a:r>
                        <a:rPr lang="en-US" sz="1300">
                          <a:solidFill>
                            <a:srgbClr val="333333"/>
                          </a:solidFill>
                          <a:effectLst/>
                          <a:latin typeface="Inter-Regular"/>
                        </a:rPr>
                        <a:t>Shift</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300">
                          <a:solidFill>
                            <a:srgbClr val="333333"/>
                          </a:solidFill>
                          <a:effectLst/>
                          <a:latin typeface="Inter-Regular"/>
                        </a:rPr>
                        <a:t>shift</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300">
                          <a:solidFill>
                            <a:srgbClr val="333333"/>
                          </a:solidFill>
                          <a:effectLst/>
                          <a:latin typeface="Inter-Regular"/>
                        </a:rPr>
                        <a:t>&lt;&lt; &gt;&gt; &gt;&gt;&gt;</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340538">
                <a:tc rowSpan="2">
                  <a:txBody>
                    <a:bodyPr/>
                    <a:lstStyle/>
                    <a:p>
                      <a:pPr algn="just" fontAlgn="t"/>
                      <a:r>
                        <a:rPr lang="en-US" sz="1300">
                          <a:solidFill>
                            <a:srgbClr val="333333"/>
                          </a:solidFill>
                          <a:effectLst/>
                          <a:latin typeface="Inter-Regular"/>
                        </a:rPr>
                        <a:t>Relational</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300">
                          <a:solidFill>
                            <a:srgbClr val="333333"/>
                          </a:solidFill>
                          <a:effectLst/>
                          <a:latin typeface="Inter-Regular"/>
                        </a:rPr>
                        <a:t>comparison</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300">
                          <a:solidFill>
                            <a:srgbClr val="333333"/>
                          </a:solidFill>
                          <a:effectLst/>
                          <a:latin typeface="Inter-Regular"/>
                        </a:rPr>
                        <a:t>&lt; &gt; &lt;= &gt;= instanceof</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6"/>
                  </a:ext>
                </a:extLst>
              </a:tr>
              <a:tr h="340538">
                <a:tc vMerge="1">
                  <a:txBody>
                    <a:bodyPr/>
                    <a:lstStyle/>
                    <a:p>
                      <a:endParaRPr lang="en-US"/>
                    </a:p>
                  </a:txBody>
                  <a:tcPr/>
                </a:tc>
                <a:tc>
                  <a:txBody>
                    <a:bodyPr/>
                    <a:lstStyle/>
                    <a:p>
                      <a:pPr algn="just" fontAlgn="t"/>
                      <a:r>
                        <a:rPr lang="en-US" sz="1300">
                          <a:solidFill>
                            <a:srgbClr val="333333"/>
                          </a:solidFill>
                          <a:effectLst/>
                          <a:latin typeface="Inter-Regular"/>
                        </a:rPr>
                        <a:t>equality</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300">
                          <a:solidFill>
                            <a:srgbClr val="333333"/>
                          </a:solidFill>
                          <a:effectLst/>
                          <a:latin typeface="Inter-Regular"/>
                        </a:rPr>
                        <a:t>== !=</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340538">
                <a:tc rowSpan="3">
                  <a:txBody>
                    <a:bodyPr/>
                    <a:lstStyle/>
                    <a:p>
                      <a:pPr algn="just" fontAlgn="t"/>
                      <a:r>
                        <a:rPr lang="en-US" sz="1300">
                          <a:solidFill>
                            <a:srgbClr val="333333"/>
                          </a:solidFill>
                          <a:effectLst/>
                          <a:latin typeface="Inter-Regular"/>
                        </a:rPr>
                        <a:t>Bitwise</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300">
                          <a:solidFill>
                            <a:srgbClr val="333333"/>
                          </a:solidFill>
                          <a:effectLst/>
                          <a:latin typeface="Inter-Regular"/>
                        </a:rPr>
                        <a:t>bitwise AND</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300">
                          <a:solidFill>
                            <a:srgbClr val="333333"/>
                          </a:solidFill>
                          <a:effectLst/>
                          <a:latin typeface="Inter-Regular"/>
                        </a:rPr>
                        <a:t>&amp;</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8"/>
                  </a:ext>
                </a:extLst>
              </a:tr>
              <a:tr h="340538">
                <a:tc vMerge="1">
                  <a:txBody>
                    <a:bodyPr/>
                    <a:lstStyle/>
                    <a:p>
                      <a:endParaRPr lang="en-US"/>
                    </a:p>
                  </a:txBody>
                  <a:tcPr/>
                </a:tc>
                <a:tc>
                  <a:txBody>
                    <a:bodyPr/>
                    <a:lstStyle/>
                    <a:p>
                      <a:pPr algn="just" fontAlgn="t"/>
                      <a:r>
                        <a:rPr lang="en-US" sz="1300">
                          <a:solidFill>
                            <a:srgbClr val="333333"/>
                          </a:solidFill>
                          <a:effectLst/>
                          <a:latin typeface="Inter-Regular"/>
                        </a:rPr>
                        <a:t>bitwise exclusive OR</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300">
                          <a:solidFill>
                            <a:srgbClr val="333333"/>
                          </a:solidFill>
                          <a:effectLst/>
                          <a:latin typeface="Inter-Regular"/>
                        </a:rPr>
                        <a:t>^</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340538">
                <a:tc vMerge="1">
                  <a:txBody>
                    <a:bodyPr/>
                    <a:lstStyle/>
                    <a:p>
                      <a:endParaRPr lang="en-US"/>
                    </a:p>
                  </a:txBody>
                  <a:tcPr/>
                </a:tc>
                <a:tc>
                  <a:txBody>
                    <a:bodyPr/>
                    <a:lstStyle/>
                    <a:p>
                      <a:pPr algn="just" fontAlgn="t"/>
                      <a:r>
                        <a:rPr lang="en-US" sz="1300">
                          <a:solidFill>
                            <a:srgbClr val="333333"/>
                          </a:solidFill>
                          <a:effectLst/>
                          <a:latin typeface="Inter-Regular"/>
                        </a:rPr>
                        <a:t>bitwise inclusive OR</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300">
                          <a:solidFill>
                            <a:srgbClr val="333333"/>
                          </a:solidFill>
                          <a:effectLst/>
                          <a:latin typeface="Inter-Regular"/>
                        </a:rPr>
                        <a:t>|</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10"/>
                  </a:ext>
                </a:extLst>
              </a:tr>
              <a:tr h="340538">
                <a:tc rowSpan="2">
                  <a:txBody>
                    <a:bodyPr/>
                    <a:lstStyle/>
                    <a:p>
                      <a:pPr algn="just" fontAlgn="t"/>
                      <a:r>
                        <a:rPr lang="en-US" sz="1300">
                          <a:solidFill>
                            <a:srgbClr val="333333"/>
                          </a:solidFill>
                          <a:effectLst/>
                          <a:latin typeface="Inter-Regular"/>
                        </a:rPr>
                        <a:t>Logical</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300">
                          <a:solidFill>
                            <a:srgbClr val="333333"/>
                          </a:solidFill>
                          <a:effectLst/>
                          <a:latin typeface="Inter-Regular"/>
                        </a:rPr>
                        <a:t>logical AND</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300">
                          <a:solidFill>
                            <a:srgbClr val="333333"/>
                          </a:solidFill>
                          <a:effectLst/>
                          <a:latin typeface="Inter-Regular"/>
                        </a:rPr>
                        <a:t>&amp;&amp;</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11"/>
                  </a:ext>
                </a:extLst>
              </a:tr>
              <a:tr h="340538">
                <a:tc vMerge="1">
                  <a:txBody>
                    <a:bodyPr/>
                    <a:lstStyle/>
                    <a:p>
                      <a:endParaRPr lang="en-US"/>
                    </a:p>
                  </a:txBody>
                  <a:tcPr/>
                </a:tc>
                <a:tc>
                  <a:txBody>
                    <a:bodyPr/>
                    <a:lstStyle/>
                    <a:p>
                      <a:pPr algn="just" fontAlgn="t"/>
                      <a:r>
                        <a:rPr lang="en-US" sz="1300">
                          <a:solidFill>
                            <a:srgbClr val="333333"/>
                          </a:solidFill>
                          <a:effectLst/>
                          <a:latin typeface="Inter-Regular"/>
                        </a:rPr>
                        <a:t>logical OR</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300">
                          <a:solidFill>
                            <a:srgbClr val="333333"/>
                          </a:solidFill>
                          <a:effectLst/>
                          <a:latin typeface="Inter-Regular"/>
                        </a:rPr>
                        <a:t>||</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12"/>
                  </a:ext>
                </a:extLst>
              </a:tr>
              <a:tr h="340538">
                <a:tc>
                  <a:txBody>
                    <a:bodyPr/>
                    <a:lstStyle/>
                    <a:p>
                      <a:pPr algn="just" fontAlgn="t"/>
                      <a:r>
                        <a:rPr lang="en-US" sz="1300">
                          <a:solidFill>
                            <a:srgbClr val="333333"/>
                          </a:solidFill>
                          <a:effectLst/>
                          <a:latin typeface="Inter-Regular"/>
                        </a:rPr>
                        <a:t>Ternary</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300">
                          <a:solidFill>
                            <a:srgbClr val="333333"/>
                          </a:solidFill>
                          <a:effectLst/>
                          <a:latin typeface="Inter-Regular"/>
                        </a:rPr>
                        <a:t>ternary</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300">
                          <a:solidFill>
                            <a:srgbClr val="333333"/>
                          </a:solidFill>
                          <a:effectLst/>
                          <a:latin typeface="Inter-Regular"/>
                        </a:rPr>
                        <a:t>? :</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13"/>
                  </a:ext>
                </a:extLst>
              </a:tr>
              <a:tr h="559455">
                <a:tc>
                  <a:txBody>
                    <a:bodyPr/>
                    <a:lstStyle/>
                    <a:p>
                      <a:pPr algn="just" fontAlgn="t"/>
                      <a:r>
                        <a:rPr lang="en-US" sz="1300">
                          <a:solidFill>
                            <a:srgbClr val="333333"/>
                          </a:solidFill>
                          <a:effectLst/>
                          <a:latin typeface="Inter-Regular"/>
                        </a:rPr>
                        <a:t>Assignment</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300">
                          <a:solidFill>
                            <a:srgbClr val="333333"/>
                          </a:solidFill>
                          <a:effectLst/>
                          <a:latin typeface="Inter-Regular"/>
                        </a:rPr>
                        <a:t>assignment</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300" dirty="0">
                          <a:solidFill>
                            <a:srgbClr val="333333"/>
                          </a:solidFill>
                          <a:effectLst/>
                          <a:latin typeface="Inter-Regular"/>
                        </a:rPr>
                        <a:t>= += -= *= /= %= &amp;= ^= |= &lt;&lt;= &gt;&gt;= &gt;&gt;&gt;=</a:t>
                      </a:r>
                    </a:p>
                  </a:txBody>
                  <a:tcPr marL="55614" marR="55614" marT="55614" marB="55614">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6994276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88759"/>
            <a:ext cx="8596668" cy="6376736"/>
          </a:xfrm>
        </p:spPr>
        <p:txBody>
          <a:bodyPr>
            <a:normAutofit/>
          </a:bodyPr>
          <a:lstStyle/>
          <a:p>
            <a:pPr marL="0" indent="0" algn="just">
              <a:buNone/>
            </a:pPr>
            <a:r>
              <a:rPr lang="en-US" b="1" dirty="0">
                <a:latin typeface="Times New Roman" panose="02020603050405020304" pitchFamily="18" charset="0"/>
                <a:cs typeface="Times New Roman" panose="02020603050405020304" pitchFamily="18" charset="0"/>
              </a:rPr>
              <a:t>Unary Operator:</a:t>
            </a:r>
          </a:p>
          <a:p>
            <a:pPr algn="just"/>
            <a:r>
              <a:rPr lang="en-US" dirty="0">
                <a:latin typeface="Times New Roman" panose="02020603050405020304" pitchFamily="18" charset="0"/>
                <a:cs typeface="Times New Roman" panose="02020603050405020304" pitchFamily="18" charset="0"/>
              </a:rPr>
              <a:t>The Java unary operators require only one operand. Unary operators are used to perform various operations i.e.:</a:t>
            </a:r>
          </a:p>
          <a:p>
            <a:pPr algn="just"/>
            <a:r>
              <a:rPr lang="en-US" dirty="0">
                <a:latin typeface="Times New Roman" panose="02020603050405020304" pitchFamily="18" charset="0"/>
                <a:cs typeface="Times New Roman" panose="02020603050405020304" pitchFamily="18" charset="0"/>
              </a:rPr>
              <a:t>incrementing/decrementing a value by one</a:t>
            </a:r>
          </a:p>
          <a:p>
            <a:pPr algn="just"/>
            <a:r>
              <a:rPr lang="en-US" dirty="0">
                <a:latin typeface="Times New Roman" panose="02020603050405020304" pitchFamily="18" charset="0"/>
                <a:cs typeface="Times New Roman" panose="02020603050405020304" pitchFamily="18" charset="0"/>
              </a:rPr>
              <a:t>negating an expression</a:t>
            </a:r>
          </a:p>
          <a:p>
            <a:pPr algn="just"/>
            <a:r>
              <a:rPr lang="en-US" dirty="0">
                <a:latin typeface="Times New Roman" panose="02020603050405020304" pitchFamily="18" charset="0"/>
                <a:cs typeface="Times New Roman" panose="02020603050405020304" pitchFamily="18" charset="0"/>
              </a:rPr>
              <a:t>inverting the value of a Boolean</a:t>
            </a:r>
          </a:p>
          <a:p>
            <a:pPr marL="0" indent="0" algn="just">
              <a:buNone/>
            </a:pPr>
            <a:r>
              <a:rPr lang="en-US" b="1" dirty="0">
                <a:latin typeface="Times New Roman" panose="02020603050405020304" pitchFamily="18" charset="0"/>
                <a:cs typeface="Times New Roman" panose="02020603050405020304" pitchFamily="18" charset="0"/>
              </a:rPr>
              <a:t>Java Unary Operator Example: ++ and --</a:t>
            </a:r>
          </a:p>
          <a:p>
            <a:pPr marL="0" indent="0" algn="just">
              <a:buNone/>
            </a:pPr>
            <a:r>
              <a:rPr lang="en-US" b="1" dirty="0">
                <a:latin typeface="Times New Roman" panose="02020603050405020304" pitchFamily="18" charset="0"/>
                <a:cs typeface="Times New Roman" panose="02020603050405020304" pitchFamily="18" charset="0"/>
              </a:rPr>
              <a:t>class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OperatorExample</a:t>
            </a:r>
            <a:r>
              <a:rPr lang="en-US" dirty="0">
                <a:latin typeface="Times New Roman" panose="02020603050405020304" pitchFamily="18" charset="0"/>
                <a:cs typeface="Times New Roman" panose="02020603050405020304" pitchFamily="18" charset="0"/>
              </a:rPr>
              <a:t>{  </a:t>
            </a:r>
          </a:p>
          <a:p>
            <a:pPr marL="0" indent="0" algn="just">
              <a:buNone/>
            </a:pPr>
            <a:r>
              <a:rPr lang="en-US" b="1" dirty="0">
                <a:latin typeface="Times New Roman" panose="02020603050405020304" pitchFamily="18" charset="0"/>
                <a:cs typeface="Times New Roman" panose="02020603050405020304" pitchFamily="18" charset="0"/>
              </a:rPr>
              <a:t>public</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static</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void</a:t>
            </a:r>
            <a:r>
              <a:rPr lang="en-US" dirty="0">
                <a:latin typeface="Times New Roman" panose="02020603050405020304" pitchFamily="18" charset="0"/>
                <a:cs typeface="Times New Roman" panose="02020603050405020304" pitchFamily="18" charset="0"/>
              </a:rPr>
              <a:t> main(String </a:t>
            </a:r>
            <a:r>
              <a:rPr lang="en-US" dirty="0" err="1">
                <a:latin typeface="Times New Roman" panose="02020603050405020304" pitchFamily="18" charset="0"/>
                <a:cs typeface="Times New Roman" panose="02020603050405020304" pitchFamily="18" charset="0"/>
              </a:rPr>
              <a:t>args</a:t>
            </a:r>
            <a:r>
              <a:rPr lang="en-US" dirty="0">
                <a:latin typeface="Times New Roman" panose="02020603050405020304" pitchFamily="18" charset="0"/>
                <a:cs typeface="Times New Roman" panose="02020603050405020304" pitchFamily="18" charset="0"/>
              </a:rPr>
              <a:t>[]){  </a:t>
            </a:r>
          </a:p>
          <a:p>
            <a:pPr marL="0" indent="0" algn="just">
              <a:buNone/>
            </a:pPr>
            <a:r>
              <a:rPr lang="en-US" b="1" dirty="0">
                <a:latin typeface="Times New Roman" panose="02020603050405020304" pitchFamily="18" charset="0"/>
                <a:cs typeface="Times New Roman" panose="02020603050405020304" pitchFamily="18" charset="0"/>
              </a:rPr>
              <a:t>int</a:t>
            </a:r>
            <a:r>
              <a:rPr lang="en-US" dirty="0">
                <a:latin typeface="Times New Roman" panose="02020603050405020304" pitchFamily="18" charset="0"/>
                <a:cs typeface="Times New Roman" panose="02020603050405020304" pitchFamily="18" charset="0"/>
              </a:rPr>
              <a:t> x=10;  </a:t>
            </a:r>
          </a:p>
          <a:p>
            <a:pPr marL="0" indent="0" algn="just">
              <a:buNone/>
            </a:pPr>
            <a:r>
              <a:rPr lang="en-US" dirty="0" err="1">
                <a:latin typeface="Times New Roman" panose="02020603050405020304" pitchFamily="18" charset="0"/>
                <a:cs typeface="Times New Roman" panose="02020603050405020304" pitchFamily="18" charset="0"/>
              </a:rPr>
              <a:t>System.out.println</a:t>
            </a:r>
            <a:r>
              <a:rPr lang="en-US" dirty="0">
                <a:latin typeface="Times New Roman" panose="02020603050405020304" pitchFamily="18" charset="0"/>
                <a:cs typeface="Times New Roman" panose="02020603050405020304" pitchFamily="18" charset="0"/>
              </a:rPr>
              <a:t>(x++);//10 (11)  </a:t>
            </a:r>
          </a:p>
          <a:p>
            <a:pPr marL="0" indent="0" algn="just">
              <a:buNone/>
            </a:pPr>
            <a:r>
              <a:rPr lang="en-US" dirty="0" err="1">
                <a:latin typeface="Times New Roman" panose="02020603050405020304" pitchFamily="18" charset="0"/>
                <a:cs typeface="Times New Roman" panose="02020603050405020304" pitchFamily="18" charset="0"/>
              </a:rPr>
              <a:t>System.out.println</a:t>
            </a:r>
            <a:r>
              <a:rPr lang="en-US" dirty="0">
                <a:latin typeface="Times New Roman" panose="02020603050405020304" pitchFamily="18" charset="0"/>
                <a:cs typeface="Times New Roman" panose="02020603050405020304" pitchFamily="18" charset="0"/>
              </a:rPr>
              <a:t>(++x);//12  </a:t>
            </a:r>
          </a:p>
          <a:p>
            <a:pPr marL="0" indent="0" algn="just">
              <a:buNone/>
            </a:pPr>
            <a:r>
              <a:rPr lang="en-US" dirty="0" err="1">
                <a:latin typeface="Times New Roman" panose="02020603050405020304" pitchFamily="18" charset="0"/>
                <a:cs typeface="Times New Roman" panose="02020603050405020304" pitchFamily="18" charset="0"/>
              </a:rPr>
              <a:t>System.out.println</a:t>
            </a:r>
            <a:r>
              <a:rPr lang="en-US" dirty="0">
                <a:latin typeface="Times New Roman" panose="02020603050405020304" pitchFamily="18" charset="0"/>
                <a:cs typeface="Times New Roman" panose="02020603050405020304" pitchFamily="18" charset="0"/>
              </a:rPr>
              <a:t>(x--);//12 (11)  </a:t>
            </a:r>
          </a:p>
          <a:p>
            <a:pPr marL="0" indent="0" algn="just">
              <a:buNone/>
            </a:pPr>
            <a:r>
              <a:rPr lang="en-US" dirty="0" err="1">
                <a:latin typeface="Times New Roman" panose="02020603050405020304" pitchFamily="18" charset="0"/>
                <a:cs typeface="Times New Roman" panose="02020603050405020304" pitchFamily="18" charset="0"/>
              </a:rPr>
              <a:t>System.out.println</a:t>
            </a:r>
            <a:r>
              <a:rPr lang="en-US" dirty="0">
                <a:latin typeface="Times New Roman" panose="02020603050405020304" pitchFamily="18" charset="0"/>
                <a:cs typeface="Times New Roman" panose="02020603050405020304" pitchFamily="18" charset="0"/>
              </a:rPr>
              <a:t>(--x);//10  </a:t>
            </a:r>
          </a:p>
          <a:p>
            <a:pPr marL="0" indent="0" algn="just">
              <a:buNone/>
            </a:pPr>
            <a:r>
              <a:rPr lang="en-US" dirty="0">
                <a:latin typeface="Times New Roman" panose="02020603050405020304" pitchFamily="18" charset="0"/>
                <a:cs typeface="Times New Roman" panose="02020603050405020304" pitchFamily="18" charset="0"/>
              </a:rPr>
              <a:t>}</a:t>
            </a:r>
          </a:p>
          <a:p>
            <a:pPr marL="0" indent="0" algn="just">
              <a:buNone/>
            </a:pPr>
            <a:r>
              <a:rPr lang="en-US" dirty="0">
                <a:latin typeface="Times New Roman" panose="02020603050405020304" pitchFamily="18" charset="0"/>
                <a:cs typeface="Times New Roman" panose="02020603050405020304" pitchFamily="18" charset="0"/>
              </a:rPr>
              <a:t>}  </a:t>
            </a: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740442" y="4824663"/>
            <a:ext cx="2338383" cy="1477328"/>
          </a:xfrm>
          <a:prstGeom prst="rect">
            <a:avLst/>
          </a:prstGeom>
          <a:noFill/>
        </p:spPr>
        <p:txBody>
          <a:bodyPr wrap="square" rtlCol="0">
            <a:spAutoFit/>
          </a:bodyPr>
          <a:lstStyle/>
          <a:p>
            <a:r>
              <a:rPr lang="en-US"/>
              <a:t>Output:</a:t>
            </a:r>
          </a:p>
          <a:p>
            <a:r>
              <a:rPr lang="en-US"/>
              <a:t>	10</a:t>
            </a:r>
          </a:p>
          <a:p>
            <a:r>
              <a:rPr lang="en-US"/>
              <a:t>	12</a:t>
            </a:r>
          </a:p>
          <a:p>
            <a:r>
              <a:rPr lang="en-US"/>
              <a:t>	12</a:t>
            </a:r>
          </a:p>
          <a:p>
            <a:r>
              <a:rPr lang="en-US"/>
              <a:t>	10</a:t>
            </a:r>
          </a:p>
        </p:txBody>
      </p:sp>
    </p:spTree>
    <p:extLst>
      <p:ext uri="{BB962C8B-B14F-4D97-AF65-F5344CB8AC3E}">
        <p14:creationId xmlns:p14="http://schemas.microsoft.com/office/powerpoint/2010/main" val="36343697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28601"/>
            <a:ext cx="8596668" cy="5955632"/>
          </a:xfrm>
        </p:spPr>
        <p:txBody>
          <a:bodyPr>
            <a:noAutofit/>
          </a:bodyPr>
          <a:lstStyle/>
          <a:p>
            <a:pPr marL="0" indent="0" algn="just">
              <a:buNone/>
            </a:pPr>
            <a:r>
              <a:rPr lang="en-US" sz="2000" b="1" dirty="0">
                <a:latin typeface="Times New Roman" panose="02020603050405020304" pitchFamily="18" charset="0"/>
                <a:cs typeface="Times New Roman" panose="02020603050405020304" pitchFamily="18" charset="0"/>
              </a:rPr>
              <a:t>Arithmetic Operators:</a:t>
            </a:r>
          </a:p>
          <a:p>
            <a:pPr algn="just"/>
            <a:r>
              <a:rPr lang="en-US" sz="2000" dirty="0">
                <a:latin typeface="Times New Roman" panose="02020603050405020304" pitchFamily="18" charset="0"/>
                <a:cs typeface="Times New Roman" panose="02020603050405020304" pitchFamily="18" charset="0"/>
              </a:rPr>
              <a:t>Java </a:t>
            </a:r>
            <a:r>
              <a:rPr lang="en-US" sz="2000" dirty="0" err="1">
                <a:latin typeface="Times New Roman" panose="02020603050405020304" pitchFamily="18" charset="0"/>
                <a:cs typeface="Times New Roman" panose="02020603050405020304" pitchFamily="18" charset="0"/>
              </a:rPr>
              <a:t>arithmatic</a:t>
            </a:r>
            <a:r>
              <a:rPr lang="en-US" sz="2000" dirty="0">
                <a:latin typeface="Times New Roman" panose="02020603050405020304" pitchFamily="18" charset="0"/>
                <a:cs typeface="Times New Roman" panose="02020603050405020304" pitchFamily="18" charset="0"/>
              </a:rPr>
              <a:t> operators are used to perform addition, subtraction, multiplication, and division. They act as basic mathematical operations.</a:t>
            </a:r>
          </a:p>
          <a:p>
            <a:pPr marL="0" indent="0" algn="just">
              <a:buNone/>
            </a:pPr>
            <a:r>
              <a:rPr lang="en-US" sz="2000" b="1" dirty="0">
                <a:latin typeface="Times New Roman" panose="02020603050405020304" pitchFamily="18" charset="0"/>
                <a:cs typeface="Times New Roman" panose="02020603050405020304" pitchFamily="18" charset="0"/>
              </a:rPr>
              <a:t>Java Arithmetic Operator Example:</a:t>
            </a:r>
          </a:p>
          <a:p>
            <a:pPr marL="0" indent="0" algn="just">
              <a:buNone/>
            </a:pPr>
            <a:r>
              <a:rPr lang="en-US" sz="2000" b="1" dirty="0">
                <a:latin typeface="Times New Roman" panose="02020603050405020304" pitchFamily="18" charset="0"/>
                <a:cs typeface="Times New Roman" panose="02020603050405020304" pitchFamily="18" charset="0"/>
              </a:rPr>
              <a:t>class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OperatorExample</a:t>
            </a:r>
            <a:r>
              <a:rPr lang="en-US" sz="2000" dirty="0">
                <a:latin typeface="Times New Roman" panose="02020603050405020304" pitchFamily="18" charset="0"/>
                <a:cs typeface="Times New Roman" panose="02020603050405020304" pitchFamily="18" charset="0"/>
              </a:rPr>
              <a:t>{  </a:t>
            </a:r>
          </a:p>
          <a:p>
            <a:pPr marL="0" indent="0" algn="just">
              <a:buNone/>
            </a:pPr>
            <a:r>
              <a:rPr lang="en-US" sz="2000" b="1" dirty="0">
                <a:latin typeface="Times New Roman" panose="02020603050405020304" pitchFamily="18" charset="0"/>
                <a:cs typeface="Times New Roman" panose="02020603050405020304" pitchFamily="18" charset="0"/>
              </a:rPr>
              <a:t>public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static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void</a:t>
            </a:r>
            <a:r>
              <a:rPr lang="en-US" sz="2000" dirty="0">
                <a:latin typeface="Times New Roman" panose="02020603050405020304" pitchFamily="18" charset="0"/>
                <a:cs typeface="Times New Roman" panose="02020603050405020304" pitchFamily="18" charset="0"/>
              </a:rPr>
              <a:t> main(String </a:t>
            </a:r>
            <a:r>
              <a:rPr lang="en-US" sz="2000" dirty="0" err="1">
                <a:latin typeface="Times New Roman" panose="02020603050405020304" pitchFamily="18" charset="0"/>
                <a:cs typeface="Times New Roman" panose="02020603050405020304" pitchFamily="18" charset="0"/>
              </a:rPr>
              <a:t>args</a:t>
            </a:r>
            <a:r>
              <a:rPr lang="en-US" sz="2000" dirty="0">
                <a:latin typeface="Times New Roman" panose="02020603050405020304" pitchFamily="18" charset="0"/>
                <a:cs typeface="Times New Roman" panose="02020603050405020304" pitchFamily="18" charset="0"/>
              </a:rPr>
              <a:t>[]){  </a:t>
            </a:r>
          </a:p>
          <a:p>
            <a:pPr marL="0" indent="0" algn="just">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a=10;  </a:t>
            </a:r>
          </a:p>
          <a:p>
            <a:pPr marL="0" indent="0" algn="just">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b=5;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a+b</a:t>
            </a:r>
            <a:r>
              <a:rPr lang="en-US" sz="2000" dirty="0">
                <a:latin typeface="Times New Roman" panose="02020603050405020304" pitchFamily="18" charset="0"/>
                <a:cs typeface="Times New Roman" panose="02020603050405020304" pitchFamily="18" charset="0"/>
              </a:rPr>
              <a:t>);//15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(a-b);//5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(a*b);//50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(a/b);//2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a%b</a:t>
            </a:r>
            <a:r>
              <a:rPr lang="en-US" sz="2000" dirty="0">
                <a:latin typeface="Times New Roman" panose="02020603050405020304" pitchFamily="18" charset="0"/>
                <a:cs typeface="Times New Roman" panose="02020603050405020304" pitchFamily="18" charset="0"/>
              </a:rPr>
              <a:t>);//0  </a:t>
            </a:r>
          </a:p>
          <a:p>
            <a:pPr marL="0" indent="0" algn="just">
              <a:buNone/>
            </a:pPr>
            <a:r>
              <a:rPr lang="en-US" sz="2000" dirty="0">
                <a:latin typeface="Times New Roman" panose="02020603050405020304" pitchFamily="18" charset="0"/>
                <a:cs typeface="Times New Roman" panose="02020603050405020304" pitchFamily="18" charset="0"/>
              </a:rPr>
              <a:t>}}  </a:t>
            </a: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704347" y="4632157"/>
            <a:ext cx="1299410" cy="1754326"/>
          </a:xfrm>
          <a:prstGeom prst="rect">
            <a:avLst/>
          </a:prstGeom>
          <a:noFill/>
        </p:spPr>
        <p:txBody>
          <a:bodyPr wrap="square" rtlCol="0">
            <a:spAutoFit/>
          </a:bodyPr>
          <a:lstStyle/>
          <a:p>
            <a:r>
              <a:rPr lang="en-US"/>
              <a:t>Output:</a:t>
            </a:r>
          </a:p>
          <a:p>
            <a:r>
              <a:rPr lang="en-US"/>
              <a:t>	15</a:t>
            </a:r>
          </a:p>
          <a:p>
            <a:r>
              <a:rPr lang="en-US"/>
              <a:t>	5</a:t>
            </a:r>
          </a:p>
          <a:p>
            <a:r>
              <a:rPr lang="en-US"/>
              <a:t>	50</a:t>
            </a:r>
          </a:p>
          <a:p>
            <a:r>
              <a:rPr lang="en-US"/>
              <a:t>	2</a:t>
            </a:r>
          </a:p>
          <a:p>
            <a:r>
              <a:rPr lang="en-US"/>
              <a:t>	0</a:t>
            </a:r>
            <a:endParaRPr lang="en-US" dirty="0"/>
          </a:p>
        </p:txBody>
      </p:sp>
    </p:spTree>
    <p:extLst>
      <p:ext uri="{BB962C8B-B14F-4D97-AF65-F5344CB8AC3E}">
        <p14:creationId xmlns:p14="http://schemas.microsoft.com/office/powerpoint/2010/main" val="6622498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24853"/>
            <a:ext cx="8596668" cy="5716509"/>
          </a:xfrm>
        </p:spPr>
        <p:txBody>
          <a:bodyPr>
            <a:normAutofit/>
          </a:bodyPr>
          <a:lstStyle/>
          <a:p>
            <a:pPr marL="0" indent="0" algn="just">
              <a:buNone/>
            </a:pPr>
            <a:r>
              <a:rPr lang="en-US" sz="2000" b="1" dirty="0">
                <a:latin typeface="Times New Roman" panose="02020603050405020304" pitchFamily="18" charset="0"/>
                <a:cs typeface="Times New Roman" panose="02020603050405020304" pitchFamily="18" charset="0"/>
              </a:rPr>
              <a:t>Left Shift Operator:</a:t>
            </a:r>
          </a:p>
          <a:p>
            <a:pPr algn="just"/>
            <a:r>
              <a:rPr lang="en-US" sz="2000" dirty="0">
                <a:latin typeface="Times New Roman" panose="02020603050405020304" pitchFamily="18" charset="0"/>
                <a:cs typeface="Times New Roman" panose="02020603050405020304" pitchFamily="18" charset="0"/>
              </a:rPr>
              <a:t>The Java left shift operator &lt;&lt; is used to shift all of the bits in a value to the left side of a specified number of times.</a:t>
            </a:r>
          </a:p>
          <a:p>
            <a:pPr marL="0" indent="0" algn="just">
              <a:buNone/>
            </a:pPr>
            <a:r>
              <a:rPr lang="en-US" sz="2000" b="1" dirty="0">
                <a:latin typeface="Times New Roman" panose="02020603050405020304" pitchFamily="18" charset="0"/>
                <a:cs typeface="Times New Roman" panose="02020603050405020304" pitchFamily="18" charset="0"/>
              </a:rPr>
              <a:t>Java Left Shift Operator Example:</a:t>
            </a:r>
          </a:p>
          <a:p>
            <a:pPr marL="0" indent="0" algn="just">
              <a:buNone/>
            </a:pPr>
            <a:r>
              <a:rPr lang="en-US" sz="2000" b="1" dirty="0">
                <a:latin typeface="Times New Roman" panose="02020603050405020304" pitchFamily="18" charset="0"/>
                <a:cs typeface="Times New Roman" panose="02020603050405020304" pitchFamily="18" charset="0"/>
              </a:rPr>
              <a:t>class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OperatorExample</a:t>
            </a:r>
            <a:endParaRPr lang="en-US" sz="2000" dirty="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  </a:t>
            </a:r>
          </a:p>
          <a:p>
            <a:pPr marL="0" indent="0" algn="just">
              <a:buNone/>
            </a:pPr>
            <a:r>
              <a:rPr lang="en-US" sz="2000" b="1" dirty="0">
                <a:latin typeface="Times New Roman" panose="02020603050405020304" pitchFamily="18" charset="0"/>
                <a:cs typeface="Times New Roman" panose="02020603050405020304" pitchFamily="18" charset="0"/>
              </a:rPr>
              <a:t>public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static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void</a:t>
            </a:r>
            <a:r>
              <a:rPr lang="en-US" sz="2000" dirty="0">
                <a:latin typeface="Times New Roman" panose="02020603050405020304" pitchFamily="18" charset="0"/>
                <a:cs typeface="Times New Roman" panose="02020603050405020304" pitchFamily="18" charset="0"/>
              </a:rPr>
              <a:t> main(String </a:t>
            </a:r>
            <a:r>
              <a:rPr lang="en-US" sz="2000" dirty="0" err="1">
                <a:latin typeface="Times New Roman" panose="02020603050405020304" pitchFamily="18" charset="0"/>
                <a:cs typeface="Times New Roman" panose="02020603050405020304" pitchFamily="18" charset="0"/>
              </a:rPr>
              <a:t>args</a:t>
            </a:r>
            <a:r>
              <a:rPr lang="en-US" sz="2000" dirty="0">
                <a:latin typeface="Times New Roman" panose="02020603050405020304" pitchFamily="18" charset="0"/>
                <a:cs typeface="Times New Roman" panose="02020603050405020304" pitchFamily="18" charset="0"/>
              </a:rPr>
              <a:t>[]){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(10&lt;&lt;2);//10*2^2=10*4=40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(10&lt;&lt;3);//10*2^3=10*8=80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(20&lt;&lt;2);//20*2^2=20*4=80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(15&lt;&lt;4);//15*2^4=15*16=240  </a:t>
            </a:r>
          </a:p>
          <a:p>
            <a:pPr marL="0" indent="0" algn="just">
              <a:buNone/>
            </a:pPr>
            <a:r>
              <a:rPr lang="en-US" sz="2000" dirty="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  </a:t>
            </a: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5919537" y="4836694"/>
            <a:ext cx="1913021" cy="1477328"/>
          </a:xfrm>
          <a:prstGeom prst="rect">
            <a:avLst/>
          </a:prstGeom>
          <a:noFill/>
        </p:spPr>
        <p:txBody>
          <a:bodyPr wrap="square" rtlCol="0">
            <a:spAutoFit/>
          </a:bodyPr>
          <a:lstStyle/>
          <a:p>
            <a:r>
              <a:rPr lang="en-US" dirty="0"/>
              <a:t>Output:</a:t>
            </a:r>
          </a:p>
          <a:p>
            <a:r>
              <a:rPr lang="en-US" dirty="0"/>
              <a:t>	40</a:t>
            </a:r>
          </a:p>
          <a:p>
            <a:r>
              <a:rPr lang="en-US" dirty="0"/>
              <a:t>	80</a:t>
            </a:r>
          </a:p>
          <a:p>
            <a:r>
              <a:rPr lang="en-US" dirty="0"/>
              <a:t>	80</a:t>
            </a:r>
          </a:p>
          <a:p>
            <a:r>
              <a:rPr lang="en-US" dirty="0"/>
              <a:t>	240</a:t>
            </a:r>
          </a:p>
        </p:txBody>
      </p:sp>
    </p:spTree>
    <p:extLst>
      <p:ext uri="{BB962C8B-B14F-4D97-AF65-F5344CB8AC3E}">
        <p14:creationId xmlns:p14="http://schemas.microsoft.com/office/powerpoint/2010/main" val="11210852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48916"/>
            <a:ext cx="8596668" cy="6112041"/>
          </a:xfrm>
        </p:spPr>
        <p:txBody>
          <a:bodyPr>
            <a:normAutofit/>
          </a:bodyPr>
          <a:lstStyle/>
          <a:p>
            <a:pPr marL="0" indent="0" algn="just">
              <a:buNone/>
            </a:pPr>
            <a:r>
              <a:rPr lang="en-US" sz="2000" b="1" dirty="0">
                <a:latin typeface="Times New Roman" panose="02020603050405020304" pitchFamily="18" charset="0"/>
                <a:cs typeface="Times New Roman" panose="02020603050405020304" pitchFamily="18" charset="0"/>
              </a:rPr>
              <a:t>Right Shift Operator:</a:t>
            </a:r>
          </a:p>
          <a:p>
            <a:pPr algn="just"/>
            <a:r>
              <a:rPr lang="en-US" sz="2000" dirty="0">
                <a:latin typeface="Times New Roman" panose="02020603050405020304" pitchFamily="18" charset="0"/>
                <a:cs typeface="Times New Roman" panose="02020603050405020304" pitchFamily="18" charset="0"/>
              </a:rPr>
              <a:t>The Java right shift operator &gt;&gt; is used to move left operands value to right by the number of bits specified by the right operand.</a:t>
            </a:r>
          </a:p>
          <a:p>
            <a:pPr marL="0" indent="0" algn="just">
              <a:buNone/>
            </a:pPr>
            <a:r>
              <a:rPr lang="en-US" sz="2000" b="1" dirty="0">
                <a:latin typeface="Times New Roman" panose="02020603050405020304" pitchFamily="18" charset="0"/>
                <a:cs typeface="Times New Roman" panose="02020603050405020304" pitchFamily="18" charset="0"/>
              </a:rPr>
              <a:t>Java Right Shift Operator Example:</a:t>
            </a:r>
          </a:p>
          <a:p>
            <a:pPr marL="0" indent="0" algn="just">
              <a:buNone/>
            </a:pPr>
            <a:r>
              <a:rPr lang="en-US" sz="2000" b="1" dirty="0">
                <a:latin typeface="Times New Roman" panose="02020603050405020304" pitchFamily="18" charset="0"/>
                <a:cs typeface="Times New Roman" panose="02020603050405020304" pitchFamily="18" charset="0"/>
              </a:rPr>
              <a:t>class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OperatorExample</a:t>
            </a:r>
            <a:endParaRPr lang="en-US" sz="2000" dirty="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  </a:t>
            </a:r>
          </a:p>
          <a:p>
            <a:pPr marL="0" indent="0" algn="just">
              <a:buNone/>
            </a:pPr>
            <a:r>
              <a:rPr lang="en-US" sz="2000" b="1" dirty="0">
                <a:latin typeface="Times New Roman" panose="02020603050405020304" pitchFamily="18" charset="0"/>
                <a:cs typeface="Times New Roman" panose="02020603050405020304" pitchFamily="18" charset="0"/>
              </a:rPr>
              <a:t>public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static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void</a:t>
            </a:r>
            <a:r>
              <a:rPr lang="en-US" sz="2000" dirty="0">
                <a:latin typeface="Times New Roman" panose="02020603050405020304" pitchFamily="18" charset="0"/>
                <a:cs typeface="Times New Roman" panose="02020603050405020304" pitchFamily="18" charset="0"/>
              </a:rPr>
              <a:t> main(String </a:t>
            </a:r>
            <a:r>
              <a:rPr lang="en-US" sz="2000" dirty="0" err="1">
                <a:latin typeface="Times New Roman" panose="02020603050405020304" pitchFamily="18" charset="0"/>
                <a:cs typeface="Times New Roman" panose="02020603050405020304" pitchFamily="18" charset="0"/>
              </a:rPr>
              <a:t>args</a:t>
            </a:r>
            <a:r>
              <a:rPr lang="en-US" sz="2000" dirty="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(10&gt;&gt;2);//10/2^2=10/4=2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(20&gt;&gt;2);//20/2^2=20/4=5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(20&gt;&gt;3);//20/2^3=20/8=2  </a:t>
            </a:r>
          </a:p>
          <a:p>
            <a:pPr marL="0" indent="0" algn="just">
              <a:buNone/>
            </a:pPr>
            <a:r>
              <a:rPr lang="en-US" sz="2000" dirty="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  </a:t>
            </a:r>
          </a:p>
          <a:p>
            <a:pPr marL="0" indent="0" algn="just">
              <a:buNone/>
            </a:pP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5570622" y="4391526"/>
            <a:ext cx="1094874" cy="1200329"/>
          </a:xfrm>
          <a:prstGeom prst="rect">
            <a:avLst/>
          </a:prstGeom>
          <a:noFill/>
        </p:spPr>
        <p:txBody>
          <a:bodyPr wrap="square" rtlCol="0">
            <a:spAutoFit/>
          </a:bodyPr>
          <a:lstStyle/>
          <a:p>
            <a:r>
              <a:rPr lang="en-US" dirty="0"/>
              <a:t>Output:</a:t>
            </a:r>
          </a:p>
          <a:p>
            <a:r>
              <a:rPr lang="en-US" dirty="0"/>
              <a:t>	2</a:t>
            </a:r>
          </a:p>
          <a:p>
            <a:r>
              <a:rPr lang="en-US" dirty="0"/>
              <a:t>	5</a:t>
            </a:r>
          </a:p>
          <a:p>
            <a:r>
              <a:rPr lang="en-US" dirty="0"/>
              <a:t>	2</a:t>
            </a:r>
          </a:p>
        </p:txBody>
      </p:sp>
    </p:spTree>
    <p:extLst>
      <p:ext uri="{BB962C8B-B14F-4D97-AF65-F5344CB8AC3E}">
        <p14:creationId xmlns:p14="http://schemas.microsoft.com/office/powerpoint/2010/main" val="40112988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37675"/>
            <a:ext cx="8596668" cy="5403688"/>
          </a:xfrm>
        </p:spPr>
        <p:txBody>
          <a:bodyPr>
            <a:normAutofit/>
          </a:bodyPr>
          <a:lstStyle/>
          <a:p>
            <a:pPr marL="0" indent="0">
              <a:buNone/>
            </a:pPr>
            <a:r>
              <a:rPr lang="en-US" sz="2000" b="1" dirty="0">
                <a:latin typeface="Times New Roman" panose="02020603050405020304" pitchFamily="18" charset="0"/>
                <a:cs typeface="Times New Roman" panose="02020603050405020304" pitchFamily="18" charset="0"/>
              </a:rPr>
              <a:t>Java Shift Operator Example: &gt;&gt; vs &gt;&gt;&gt;</a:t>
            </a:r>
          </a:p>
          <a:p>
            <a:pPr marL="0" indent="0">
              <a:buNone/>
            </a:pPr>
            <a:r>
              <a:rPr lang="en-US" sz="2000" b="1" dirty="0">
                <a:latin typeface="Times New Roman" panose="02020603050405020304" pitchFamily="18" charset="0"/>
                <a:cs typeface="Times New Roman" panose="02020603050405020304" pitchFamily="18" charset="0"/>
              </a:rPr>
              <a:t>class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OperatorExample</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p>
          <a:p>
            <a:pPr marL="0" indent="0">
              <a:buNone/>
            </a:pPr>
            <a:r>
              <a:rPr lang="en-US" sz="2000" b="1" dirty="0">
                <a:latin typeface="Times New Roman" panose="02020603050405020304" pitchFamily="18" charset="0"/>
                <a:cs typeface="Times New Roman" panose="02020603050405020304" pitchFamily="18" charset="0"/>
              </a:rPr>
              <a:t>public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static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void</a:t>
            </a:r>
            <a:r>
              <a:rPr lang="en-US" sz="2000" dirty="0">
                <a:latin typeface="Times New Roman" panose="02020603050405020304" pitchFamily="18" charset="0"/>
                <a:cs typeface="Times New Roman" panose="02020603050405020304" pitchFamily="18" charset="0"/>
              </a:rPr>
              <a:t> main(String </a:t>
            </a:r>
            <a:r>
              <a:rPr lang="en-US" sz="2000" dirty="0" err="1">
                <a:latin typeface="Times New Roman" panose="02020603050405020304" pitchFamily="18" charset="0"/>
                <a:cs typeface="Times New Roman" panose="02020603050405020304" pitchFamily="18" charset="0"/>
              </a:rPr>
              <a:t>args</a:t>
            </a:r>
            <a:r>
              <a:rPr lang="en-US" sz="2000" dirty="0">
                <a:latin typeface="Times New Roman" panose="02020603050405020304" pitchFamily="18" charset="0"/>
                <a:cs typeface="Times New Roman" panose="02020603050405020304" pitchFamily="18" charset="0"/>
              </a:rPr>
              <a:t>[]){  </a:t>
            </a:r>
          </a:p>
          <a:p>
            <a:pPr marL="0" indent="0">
              <a:buNone/>
            </a:pPr>
            <a:r>
              <a:rPr lang="en-US" sz="2000" dirty="0">
                <a:latin typeface="Times New Roman" panose="02020603050405020304" pitchFamily="18" charset="0"/>
                <a:cs typeface="Times New Roman" panose="02020603050405020304" pitchFamily="18" charset="0"/>
              </a:rPr>
              <a:t>    //For positive number, &gt;&gt; and &gt;&gt;&gt; works same  </a:t>
            </a:r>
          </a:p>
          <a:p>
            <a:pPr marL="0" indent="0">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(20&gt;&gt;2);  </a:t>
            </a:r>
          </a:p>
          <a:p>
            <a:pPr marL="0" indent="0">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(20&gt;&gt;&gt;2);  </a:t>
            </a:r>
          </a:p>
          <a:p>
            <a:pPr marL="0" indent="0">
              <a:buNone/>
            </a:pPr>
            <a:r>
              <a:rPr lang="en-US" sz="2000" dirty="0">
                <a:latin typeface="Times New Roman" panose="02020603050405020304" pitchFamily="18" charset="0"/>
                <a:cs typeface="Times New Roman" panose="02020603050405020304" pitchFamily="18" charset="0"/>
              </a:rPr>
              <a:t>    //For negative number, &gt;&gt;&gt; changes parity bit (MSB) to 0  </a:t>
            </a:r>
          </a:p>
          <a:p>
            <a:pPr marL="0" indent="0">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(-20&gt;&gt;2);  </a:t>
            </a:r>
          </a:p>
          <a:p>
            <a:pPr marL="0" indent="0">
              <a:buNone/>
            </a:pP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(-20&gt;&gt;&gt;2);  </a:t>
            </a:r>
          </a:p>
          <a:p>
            <a:pPr marL="0" indent="0">
              <a:buNone/>
            </a:pPr>
            <a:r>
              <a:rPr lang="en-US" sz="2000" dirty="0">
                <a:latin typeface="Times New Roman" panose="02020603050405020304" pitchFamily="18" charset="0"/>
                <a:cs typeface="Times New Roman" panose="02020603050405020304" pitchFamily="18" charset="0"/>
              </a:rPr>
              <a:t>}</a:t>
            </a:r>
          </a:p>
          <a:p>
            <a:pPr marL="0" indent="0">
              <a:buNone/>
            </a:pPr>
            <a:r>
              <a:rPr lang="en-US" sz="2000" dirty="0">
                <a:latin typeface="Times New Roman" panose="02020603050405020304" pitchFamily="18" charset="0"/>
                <a:cs typeface="Times New Roman" panose="02020603050405020304" pitchFamily="18" charset="0"/>
              </a:rPr>
              <a:t>}  </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5462337" y="4564035"/>
            <a:ext cx="1888958" cy="1477328"/>
          </a:xfrm>
          <a:prstGeom prst="rect">
            <a:avLst/>
          </a:prstGeom>
          <a:noFill/>
        </p:spPr>
        <p:txBody>
          <a:bodyPr wrap="square" rtlCol="0">
            <a:spAutoFit/>
          </a:bodyPr>
          <a:lstStyle/>
          <a:p>
            <a:r>
              <a:rPr lang="en-US" dirty="0"/>
              <a:t>Output:</a:t>
            </a:r>
          </a:p>
          <a:p>
            <a:r>
              <a:rPr lang="en-US" dirty="0"/>
              <a:t>	5</a:t>
            </a:r>
          </a:p>
          <a:p>
            <a:r>
              <a:rPr lang="en-US" dirty="0"/>
              <a:t>	5</a:t>
            </a:r>
          </a:p>
          <a:p>
            <a:r>
              <a:rPr lang="en-US" dirty="0"/>
              <a:t>	-5</a:t>
            </a:r>
          </a:p>
          <a:p>
            <a:r>
              <a:rPr lang="en-US" dirty="0"/>
              <a:t>	1073741819</a:t>
            </a:r>
          </a:p>
        </p:txBody>
      </p:sp>
    </p:spTree>
    <p:extLst>
      <p:ext uri="{BB962C8B-B14F-4D97-AF65-F5344CB8AC3E}">
        <p14:creationId xmlns:p14="http://schemas.microsoft.com/office/powerpoint/2010/main" val="39138346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97042"/>
            <a:ext cx="8596668" cy="6244389"/>
          </a:xfrm>
        </p:spPr>
        <p:txBody>
          <a:bodyPr>
            <a:noAutofit/>
          </a:bodyPr>
          <a:lstStyle/>
          <a:p>
            <a:pPr marL="0" indent="0" algn="just">
              <a:buNone/>
            </a:pPr>
            <a:r>
              <a:rPr lang="en-US" sz="2000" b="1" dirty="0">
                <a:latin typeface="Times New Roman" panose="02020603050405020304" pitchFamily="18" charset="0"/>
                <a:cs typeface="Times New Roman" panose="02020603050405020304" pitchFamily="18" charset="0"/>
              </a:rPr>
              <a:t>Java AND Operator Example: Logical &amp;&amp; and Bitwise &amp;:</a:t>
            </a:r>
          </a:p>
          <a:p>
            <a:pPr algn="just"/>
            <a:r>
              <a:rPr lang="en-US" sz="2000" dirty="0">
                <a:latin typeface="Times New Roman" panose="02020603050405020304" pitchFamily="18" charset="0"/>
                <a:cs typeface="Times New Roman" panose="02020603050405020304" pitchFamily="18" charset="0"/>
              </a:rPr>
              <a:t>The logical &amp;&amp; operator doesn't check second condition if first condition is false. It checks second condition only if first one is true.</a:t>
            </a:r>
          </a:p>
          <a:p>
            <a:pPr algn="just"/>
            <a:r>
              <a:rPr lang="en-US" sz="2000" dirty="0">
                <a:latin typeface="Times New Roman" panose="02020603050405020304" pitchFamily="18" charset="0"/>
                <a:cs typeface="Times New Roman" panose="02020603050405020304" pitchFamily="18" charset="0"/>
              </a:rPr>
              <a:t>The bitwise &amp; operator always checks both conditions whether first condition is true or false.</a:t>
            </a:r>
          </a:p>
          <a:p>
            <a:pPr marL="0" indent="0" algn="just">
              <a:buNone/>
            </a:pPr>
            <a:r>
              <a:rPr lang="en-US" sz="2000" b="1" dirty="0">
                <a:latin typeface="Times New Roman" panose="02020603050405020304" pitchFamily="18" charset="0"/>
                <a:cs typeface="Times New Roman" panose="02020603050405020304" pitchFamily="18" charset="0"/>
              </a:rPr>
              <a:t>class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OperatorExample</a:t>
            </a:r>
            <a:endParaRPr lang="en-US" sz="2000" dirty="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  </a:t>
            </a:r>
          </a:p>
          <a:p>
            <a:pPr marL="0" indent="0" algn="just">
              <a:buNone/>
            </a:pPr>
            <a:r>
              <a:rPr lang="en-US" sz="2000" b="1" dirty="0">
                <a:latin typeface="Times New Roman" panose="02020603050405020304" pitchFamily="18" charset="0"/>
                <a:cs typeface="Times New Roman" panose="02020603050405020304" pitchFamily="18" charset="0"/>
              </a:rPr>
              <a:t>public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static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void</a:t>
            </a:r>
            <a:r>
              <a:rPr lang="en-US" sz="2000" dirty="0">
                <a:latin typeface="Times New Roman" panose="02020603050405020304" pitchFamily="18" charset="0"/>
                <a:cs typeface="Times New Roman" panose="02020603050405020304" pitchFamily="18" charset="0"/>
              </a:rPr>
              <a:t> main(String </a:t>
            </a:r>
            <a:r>
              <a:rPr lang="en-US" sz="2000" dirty="0" err="1">
                <a:latin typeface="Times New Roman" panose="02020603050405020304" pitchFamily="18" charset="0"/>
                <a:cs typeface="Times New Roman" panose="02020603050405020304" pitchFamily="18" charset="0"/>
              </a:rPr>
              <a:t>args</a:t>
            </a:r>
            <a:r>
              <a:rPr lang="en-US" sz="2000" dirty="0">
                <a:latin typeface="Times New Roman" panose="02020603050405020304" pitchFamily="18" charset="0"/>
                <a:cs typeface="Times New Roman" panose="02020603050405020304" pitchFamily="18" charset="0"/>
              </a:rPr>
              <a:t>[]){  </a:t>
            </a:r>
          </a:p>
          <a:p>
            <a:pPr marL="0" indent="0" algn="just">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a=10;  </a:t>
            </a:r>
          </a:p>
          <a:p>
            <a:pPr marL="0" indent="0" algn="just">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b=5;  </a:t>
            </a:r>
          </a:p>
          <a:p>
            <a:pPr marL="0" indent="0" algn="just">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c=20;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(a&lt;b&amp;&amp;a&lt;c);//false &amp;&amp; true = false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(a&lt;</a:t>
            </a:r>
            <a:r>
              <a:rPr lang="en-US" sz="2000" dirty="0" err="1">
                <a:latin typeface="Times New Roman" panose="02020603050405020304" pitchFamily="18" charset="0"/>
                <a:cs typeface="Times New Roman" panose="02020603050405020304" pitchFamily="18" charset="0"/>
              </a:rPr>
              <a:t>b&amp;a</a:t>
            </a:r>
            <a:r>
              <a:rPr lang="en-US" sz="2000" dirty="0">
                <a:latin typeface="Times New Roman" panose="02020603050405020304" pitchFamily="18" charset="0"/>
                <a:cs typeface="Times New Roman" panose="02020603050405020304" pitchFamily="18" charset="0"/>
              </a:rPr>
              <a:t>&lt;c);//false &amp; true = false  </a:t>
            </a:r>
          </a:p>
          <a:p>
            <a:pPr marL="0" indent="0" algn="just">
              <a:buNone/>
            </a:pPr>
            <a:r>
              <a:rPr lang="en-US" sz="2000" dirty="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  </a:t>
            </a:r>
          </a:p>
          <a:p>
            <a:pPr algn="just"/>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6280484" y="4896853"/>
            <a:ext cx="1299411" cy="923330"/>
          </a:xfrm>
          <a:prstGeom prst="rect">
            <a:avLst/>
          </a:prstGeom>
          <a:noFill/>
        </p:spPr>
        <p:txBody>
          <a:bodyPr wrap="square" rtlCol="0">
            <a:spAutoFit/>
          </a:bodyPr>
          <a:lstStyle/>
          <a:p>
            <a:r>
              <a:rPr lang="en-US" dirty="0"/>
              <a:t>Output:</a:t>
            </a:r>
          </a:p>
          <a:p>
            <a:r>
              <a:rPr lang="en-US" dirty="0"/>
              <a:t>	false</a:t>
            </a:r>
          </a:p>
          <a:p>
            <a:r>
              <a:rPr lang="en-US" dirty="0"/>
              <a:t>	false</a:t>
            </a:r>
          </a:p>
        </p:txBody>
      </p:sp>
    </p:spTree>
    <p:extLst>
      <p:ext uri="{BB962C8B-B14F-4D97-AF65-F5344CB8AC3E}">
        <p14:creationId xmlns:p14="http://schemas.microsoft.com/office/powerpoint/2010/main" val="668544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0969" y="909985"/>
            <a:ext cx="6725765" cy="5180168"/>
          </a:xfrm>
        </p:spPr>
      </p:pic>
    </p:spTree>
    <p:extLst>
      <p:ext uri="{BB962C8B-B14F-4D97-AF65-F5344CB8AC3E}">
        <p14:creationId xmlns:p14="http://schemas.microsoft.com/office/powerpoint/2010/main" val="17814255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48917"/>
            <a:ext cx="8596668" cy="5692446"/>
          </a:xfrm>
        </p:spPr>
        <p:txBody>
          <a:bodyPr>
            <a:noAutofit/>
          </a:bodyPr>
          <a:lstStyle/>
          <a:p>
            <a:pPr marL="0" indent="0">
              <a:buNone/>
            </a:pPr>
            <a:r>
              <a:rPr lang="en-US" sz="2000" b="1" dirty="0">
                <a:latin typeface="Times New Roman" panose="02020603050405020304" pitchFamily="18" charset="0"/>
                <a:cs typeface="Times New Roman" panose="02020603050405020304" pitchFamily="18" charset="0"/>
              </a:rPr>
              <a:t>Java AND Operator Example: Logical &amp;&amp; vs Bitwise &amp;:</a:t>
            </a:r>
          </a:p>
          <a:p>
            <a:pPr marL="0" indent="0">
              <a:buNone/>
            </a:pPr>
            <a:r>
              <a:rPr lang="en-US" sz="2000" b="1" dirty="0">
                <a:latin typeface="Times New Roman" panose="02020603050405020304" pitchFamily="18" charset="0"/>
                <a:cs typeface="Times New Roman" panose="02020603050405020304" pitchFamily="18" charset="0"/>
              </a:rPr>
              <a:t>class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OperatorExample</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  </a:t>
            </a:r>
          </a:p>
          <a:p>
            <a:pPr marL="0" indent="0">
              <a:buNone/>
            </a:pPr>
            <a:r>
              <a:rPr lang="en-US" sz="2000" b="1" dirty="0">
                <a:latin typeface="Times New Roman" panose="02020603050405020304" pitchFamily="18" charset="0"/>
                <a:cs typeface="Times New Roman" panose="02020603050405020304" pitchFamily="18" charset="0"/>
              </a:rPr>
              <a:t>public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static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void</a:t>
            </a:r>
            <a:r>
              <a:rPr lang="en-US" sz="2000" dirty="0">
                <a:latin typeface="Times New Roman" panose="02020603050405020304" pitchFamily="18" charset="0"/>
                <a:cs typeface="Times New Roman" panose="02020603050405020304" pitchFamily="18" charset="0"/>
              </a:rPr>
              <a:t> main(String </a:t>
            </a:r>
            <a:r>
              <a:rPr lang="en-US" sz="2000" dirty="0" err="1">
                <a:latin typeface="Times New Roman" panose="02020603050405020304" pitchFamily="18" charset="0"/>
                <a:cs typeface="Times New Roman" panose="02020603050405020304" pitchFamily="18" charset="0"/>
              </a:rPr>
              <a:t>args</a:t>
            </a:r>
            <a:r>
              <a:rPr lang="en-US" sz="2000" dirty="0">
                <a:latin typeface="Times New Roman" panose="02020603050405020304" pitchFamily="18" charset="0"/>
                <a:cs typeface="Times New Roman" panose="02020603050405020304" pitchFamily="18" charset="0"/>
              </a:rPr>
              <a:t>[]){  </a:t>
            </a:r>
          </a:p>
          <a:p>
            <a:pPr marL="0" indent="0">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a=10;  </a:t>
            </a:r>
          </a:p>
          <a:p>
            <a:pPr marL="0" indent="0">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b=5;  </a:t>
            </a:r>
          </a:p>
          <a:p>
            <a:pPr marL="0" indent="0">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c=20;  </a:t>
            </a:r>
          </a:p>
          <a:p>
            <a:pPr marL="0" indent="0">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(a&lt;b&amp;&amp;a++&lt;c);//false &amp;&amp; true = false  </a:t>
            </a:r>
          </a:p>
          <a:p>
            <a:pPr marL="0" indent="0">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(a);//10 because second condition is not checked  </a:t>
            </a:r>
          </a:p>
          <a:p>
            <a:pPr marL="0" indent="0">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(a&lt;</a:t>
            </a:r>
            <a:r>
              <a:rPr lang="en-US" sz="2000" dirty="0" err="1">
                <a:latin typeface="Times New Roman" panose="02020603050405020304" pitchFamily="18" charset="0"/>
                <a:cs typeface="Times New Roman" panose="02020603050405020304" pitchFamily="18" charset="0"/>
              </a:rPr>
              <a:t>b&amp;a</a:t>
            </a:r>
            <a:r>
              <a:rPr lang="en-US" sz="2000" dirty="0">
                <a:latin typeface="Times New Roman" panose="02020603050405020304" pitchFamily="18" charset="0"/>
                <a:cs typeface="Times New Roman" panose="02020603050405020304" pitchFamily="18" charset="0"/>
              </a:rPr>
              <a:t>++&lt;c);//false &amp;&amp; true = false  </a:t>
            </a:r>
          </a:p>
          <a:p>
            <a:pPr marL="0" indent="0">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(a);//11 because second condition is checked  </a:t>
            </a:r>
          </a:p>
          <a:p>
            <a:pPr marL="0" indent="0">
              <a:buNone/>
            </a:pPr>
            <a:r>
              <a:rPr lang="en-US" sz="2000" dirty="0">
                <a:latin typeface="Times New Roman" panose="02020603050405020304" pitchFamily="18" charset="0"/>
                <a:cs typeface="Times New Roman" panose="02020603050405020304" pitchFamily="18" charset="0"/>
              </a:rPr>
              <a:t>}</a:t>
            </a:r>
          </a:p>
          <a:p>
            <a:pPr marL="0" indent="0">
              <a:buNone/>
            </a:pPr>
            <a:r>
              <a:rPr lang="en-US" sz="2000" dirty="0">
                <a:latin typeface="Times New Roman" panose="02020603050405020304" pitchFamily="18" charset="0"/>
                <a:cs typeface="Times New Roman" panose="02020603050405020304" pitchFamily="18" charset="0"/>
              </a:rPr>
              <a:t>}  </a:t>
            </a:r>
          </a:p>
          <a:p>
            <a:pPr marL="0" indent="0">
              <a:buNone/>
            </a:pP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7507705" y="4564035"/>
            <a:ext cx="1973179" cy="1477328"/>
          </a:xfrm>
          <a:prstGeom prst="rect">
            <a:avLst/>
          </a:prstGeom>
          <a:noFill/>
        </p:spPr>
        <p:txBody>
          <a:bodyPr wrap="square" rtlCol="0">
            <a:spAutoFit/>
          </a:bodyPr>
          <a:lstStyle/>
          <a:p>
            <a:r>
              <a:rPr lang="en-US" dirty="0"/>
              <a:t>Output:</a:t>
            </a:r>
          </a:p>
          <a:p>
            <a:r>
              <a:rPr lang="en-US" dirty="0"/>
              <a:t>	false</a:t>
            </a:r>
          </a:p>
          <a:p>
            <a:r>
              <a:rPr lang="en-US" dirty="0"/>
              <a:t>	10</a:t>
            </a:r>
          </a:p>
          <a:p>
            <a:r>
              <a:rPr lang="en-US" dirty="0"/>
              <a:t>	false</a:t>
            </a:r>
          </a:p>
          <a:p>
            <a:r>
              <a:rPr lang="en-US" dirty="0"/>
              <a:t>	11</a:t>
            </a:r>
          </a:p>
        </p:txBody>
      </p:sp>
    </p:spTree>
    <p:extLst>
      <p:ext uri="{BB962C8B-B14F-4D97-AF65-F5344CB8AC3E}">
        <p14:creationId xmlns:p14="http://schemas.microsoft.com/office/powerpoint/2010/main" val="16864407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64695"/>
            <a:ext cx="8596668" cy="6316579"/>
          </a:xfrm>
        </p:spPr>
        <p:txBody>
          <a:bodyPr>
            <a:normAutofit fontScale="92500" lnSpcReduction="10000"/>
          </a:bodyPr>
          <a:lstStyle/>
          <a:p>
            <a:pPr marL="0" indent="0" algn="just">
              <a:buNone/>
            </a:pPr>
            <a:r>
              <a:rPr lang="en-US" b="1" dirty="0">
                <a:latin typeface="Times New Roman" panose="02020603050405020304" pitchFamily="18" charset="0"/>
                <a:cs typeface="Times New Roman" panose="02020603050405020304" pitchFamily="18" charset="0"/>
              </a:rPr>
              <a:t>Java OR Operator Example: Logical || and Bitwise |:</a:t>
            </a:r>
          </a:p>
          <a:p>
            <a:pPr algn="just"/>
            <a:r>
              <a:rPr lang="en-US" dirty="0">
                <a:latin typeface="Times New Roman" panose="02020603050405020304" pitchFamily="18" charset="0"/>
                <a:cs typeface="Times New Roman" panose="02020603050405020304" pitchFamily="18" charset="0"/>
              </a:rPr>
              <a:t>The logical || operator doesn't check second condition if first condition is true. It checks second condition only if first one is false.</a:t>
            </a:r>
          </a:p>
          <a:p>
            <a:pPr algn="just"/>
            <a:r>
              <a:rPr lang="en-US" dirty="0">
                <a:latin typeface="Times New Roman" panose="02020603050405020304" pitchFamily="18" charset="0"/>
                <a:cs typeface="Times New Roman" panose="02020603050405020304" pitchFamily="18" charset="0"/>
              </a:rPr>
              <a:t>The bitwise | operator always checks both conditions whether first condition is true or false.</a:t>
            </a:r>
          </a:p>
          <a:p>
            <a:pPr marL="0" indent="0" algn="just">
              <a:buNone/>
            </a:pPr>
            <a:r>
              <a:rPr lang="en-US" b="1" dirty="0">
                <a:latin typeface="Times New Roman" panose="02020603050405020304" pitchFamily="18" charset="0"/>
                <a:cs typeface="Times New Roman" panose="02020603050405020304" pitchFamily="18" charset="0"/>
              </a:rPr>
              <a:t>class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OperatorExample</a:t>
            </a:r>
            <a:r>
              <a:rPr lang="en-US" dirty="0">
                <a:latin typeface="Times New Roman" panose="02020603050405020304" pitchFamily="18" charset="0"/>
                <a:cs typeface="Times New Roman" panose="02020603050405020304" pitchFamily="18" charset="0"/>
              </a:rPr>
              <a:t>{  </a:t>
            </a:r>
          </a:p>
          <a:p>
            <a:pPr marL="0" indent="0" algn="just">
              <a:buNone/>
            </a:pPr>
            <a:r>
              <a:rPr lang="en-US" b="1" dirty="0">
                <a:latin typeface="Times New Roman" panose="02020603050405020304" pitchFamily="18" charset="0"/>
                <a:cs typeface="Times New Roman" panose="02020603050405020304" pitchFamily="18" charset="0"/>
              </a:rPr>
              <a:t>public</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static</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void</a:t>
            </a:r>
            <a:r>
              <a:rPr lang="en-US" dirty="0">
                <a:latin typeface="Times New Roman" panose="02020603050405020304" pitchFamily="18" charset="0"/>
                <a:cs typeface="Times New Roman" panose="02020603050405020304" pitchFamily="18" charset="0"/>
              </a:rPr>
              <a:t> main(String </a:t>
            </a:r>
            <a:r>
              <a:rPr lang="en-US" dirty="0" err="1">
                <a:latin typeface="Times New Roman" panose="02020603050405020304" pitchFamily="18" charset="0"/>
                <a:cs typeface="Times New Roman" panose="02020603050405020304" pitchFamily="18" charset="0"/>
              </a:rPr>
              <a:t>args</a:t>
            </a:r>
            <a:r>
              <a:rPr lang="en-US" dirty="0">
                <a:latin typeface="Times New Roman" panose="02020603050405020304" pitchFamily="18" charset="0"/>
                <a:cs typeface="Times New Roman" panose="02020603050405020304" pitchFamily="18" charset="0"/>
              </a:rPr>
              <a:t>[]){  </a:t>
            </a:r>
          </a:p>
          <a:p>
            <a:pPr marL="0" indent="0" algn="just">
              <a:buNone/>
            </a:pPr>
            <a:r>
              <a:rPr lang="en-US" b="1" dirty="0">
                <a:latin typeface="Times New Roman" panose="02020603050405020304" pitchFamily="18" charset="0"/>
                <a:cs typeface="Times New Roman" panose="02020603050405020304" pitchFamily="18" charset="0"/>
              </a:rPr>
              <a:t>int</a:t>
            </a:r>
            <a:r>
              <a:rPr lang="en-US" dirty="0">
                <a:latin typeface="Times New Roman" panose="02020603050405020304" pitchFamily="18" charset="0"/>
                <a:cs typeface="Times New Roman" panose="02020603050405020304" pitchFamily="18" charset="0"/>
              </a:rPr>
              <a:t> a=10;  </a:t>
            </a:r>
          </a:p>
          <a:p>
            <a:pPr marL="0" indent="0" algn="just">
              <a:buNone/>
            </a:pPr>
            <a:r>
              <a:rPr lang="en-US" b="1" dirty="0">
                <a:latin typeface="Times New Roman" panose="02020603050405020304" pitchFamily="18" charset="0"/>
                <a:cs typeface="Times New Roman" panose="02020603050405020304" pitchFamily="18" charset="0"/>
              </a:rPr>
              <a:t>int</a:t>
            </a:r>
            <a:r>
              <a:rPr lang="en-US" dirty="0">
                <a:latin typeface="Times New Roman" panose="02020603050405020304" pitchFamily="18" charset="0"/>
                <a:cs typeface="Times New Roman" panose="02020603050405020304" pitchFamily="18" charset="0"/>
              </a:rPr>
              <a:t> b=5;  </a:t>
            </a:r>
          </a:p>
          <a:p>
            <a:pPr marL="0" indent="0" algn="just">
              <a:buNone/>
            </a:pPr>
            <a:r>
              <a:rPr lang="en-US" b="1" dirty="0">
                <a:latin typeface="Times New Roman" panose="02020603050405020304" pitchFamily="18" charset="0"/>
                <a:cs typeface="Times New Roman" panose="02020603050405020304" pitchFamily="18" charset="0"/>
              </a:rPr>
              <a:t>int</a:t>
            </a:r>
            <a:r>
              <a:rPr lang="en-US" dirty="0">
                <a:latin typeface="Times New Roman" panose="02020603050405020304" pitchFamily="18" charset="0"/>
                <a:cs typeface="Times New Roman" panose="02020603050405020304" pitchFamily="18" charset="0"/>
              </a:rPr>
              <a:t> c=20;  </a:t>
            </a:r>
          </a:p>
          <a:p>
            <a:pPr marL="0" indent="0" algn="just">
              <a:buNone/>
            </a:pPr>
            <a:r>
              <a:rPr lang="en-US" dirty="0" err="1">
                <a:latin typeface="Times New Roman" panose="02020603050405020304" pitchFamily="18" charset="0"/>
                <a:cs typeface="Times New Roman" panose="02020603050405020304" pitchFamily="18" charset="0"/>
              </a:rPr>
              <a:t>System.out.println</a:t>
            </a:r>
            <a:r>
              <a:rPr lang="en-US" dirty="0">
                <a:latin typeface="Times New Roman" panose="02020603050405020304" pitchFamily="18" charset="0"/>
                <a:cs typeface="Times New Roman" panose="02020603050405020304" pitchFamily="18" charset="0"/>
              </a:rPr>
              <a:t>(a&gt;b||a&lt;c);//true || true = true  </a:t>
            </a:r>
          </a:p>
          <a:p>
            <a:pPr marL="0" indent="0" algn="just">
              <a:buNone/>
            </a:pPr>
            <a:r>
              <a:rPr lang="en-US" dirty="0" err="1">
                <a:latin typeface="Times New Roman" panose="02020603050405020304" pitchFamily="18" charset="0"/>
                <a:cs typeface="Times New Roman" panose="02020603050405020304" pitchFamily="18" charset="0"/>
              </a:rPr>
              <a:t>System.out.println</a:t>
            </a:r>
            <a:r>
              <a:rPr lang="en-US" dirty="0">
                <a:latin typeface="Times New Roman" panose="02020603050405020304" pitchFamily="18" charset="0"/>
                <a:cs typeface="Times New Roman" panose="02020603050405020304" pitchFamily="18" charset="0"/>
              </a:rPr>
              <a:t>(a&gt;</a:t>
            </a:r>
            <a:r>
              <a:rPr lang="en-US" dirty="0" err="1">
                <a:latin typeface="Times New Roman" panose="02020603050405020304" pitchFamily="18" charset="0"/>
                <a:cs typeface="Times New Roman" panose="02020603050405020304" pitchFamily="18" charset="0"/>
              </a:rPr>
              <a:t>b|a</a:t>
            </a:r>
            <a:r>
              <a:rPr lang="en-US" dirty="0">
                <a:latin typeface="Times New Roman" panose="02020603050405020304" pitchFamily="18" charset="0"/>
                <a:cs typeface="Times New Roman" panose="02020603050405020304" pitchFamily="18" charset="0"/>
              </a:rPr>
              <a:t>&lt;c);//true | true = true  </a:t>
            </a:r>
          </a:p>
          <a:p>
            <a:pPr marL="0" indent="0" algn="just">
              <a:buNone/>
            </a:pPr>
            <a:r>
              <a:rPr lang="en-US" dirty="0">
                <a:latin typeface="Times New Roman" panose="02020603050405020304" pitchFamily="18" charset="0"/>
                <a:cs typeface="Times New Roman" panose="02020603050405020304" pitchFamily="18" charset="0"/>
              </a:rPr>
              <a:t>//|| vs |  </a:t>
            </a:r>
          </a:p>
          <a:p>
            <a:pPr marL="0" indent="0" algn="just">
              <a:buNone/>
            </a:pPr>
            <a:r>
              <a:rPr lang="en-US" dirty="0" err="1">
                <a:latin typeface="Times New Roman" panose="02020603050405020304" pitchFamily="18" charset="0"/>
                <a:cs typeface="Times New Roman" panose="02020603050405020304" pitchFamily="18" charset="0"/>
              </a:rPr>
              <a:t>System.out.println</a:t>
            </a:r>
            <a:r>
              <a:rPr lang="en-US" dirty="0">
                <a:latin typeface="Times New Roman" panose="02020603050405020304" pitchFamily="18" charset="0"/>
                <a:cs typeface="Times New Roman" panose="02020603050405020304" pitchFamily="18" charset="0"/>
              </a:rPr>
              <a:t>(a&gt;b||a++&lt;c);//true || true = true  </a:t>
            </a:r>
          </a:p>
          <a:p>
            <a:pPr marL="0" indent="0" algn="just">
              <a:buNone/>
            </a:pPr>
            <a:r>
              <a:rPr lang="en-US" dirty="0" err="1">
                <a:latin typeface="Times New Roman" panose="02020603050405020304" pitchFamily="18" charset="0"/>
                <a:cs typeface="Times New Roman" panose="02020603050405020304" pitchFamily="18" charset="0"/>
              </a:rPr>
              <a:t>System.out.println</a:t>
            </a:r>
            <a:r>
              <a:rPr lang="en-US" dirty="0">
                <a:latin typeface="Times New Roman" panose="02020603050405020304" pitchFamily="18" charset="0"/>
                <a:cs typeface="Times New Roman" panose="02020603050405020304" pitchFamily="18" charset="0"/>
              </a:rPr>
              <a:t>(a);//10 because second condition is not checked  </a:t>
            </a:r>
          </a:p>
          <a:p>
            <a:pPr marL="0" indent="0" algn="just">
              <a:buNone/>
            </a:pPr>
            <a:r>
              <a:rPr lang="en-US" dirty="0" err="1">
                <a:latin typeface="Times New Roman" panose="02020603050405020304" pitchFamily="18" charset="0"/>
                <a:cs typeface="Times New Roman" panose="02020603050405020304" pitchFamily="18" charset="0"/>
              </a:rPr>
              <a:t>System.out.println</a:t>
            </a:r>
            <a:r>
              <a:rPr lang="en-US" dirty="0">
                <a:latin typeface="Times New Roman" panose="02020603050405020304" pitchFamily="18" charset="0"/>
                <a:cs typeface="Times New Roman" panose="02020603050405020304" pitchFamily="18" charset="0"/>
              </a:rPr>
              <a:t>(a&gt;</a:t>
            </a:r>
            <a:r>
              <a:rPr lang="en-US" dirty="0" err="1">
                <a:latin typeface="Times New Roman" panose="02020603050405020304" pitchFamily="18" charset="0"/>
                <a:cs typeface="Times New Roman" panose="02020603050405020304" pitchFamily="18" charset="0"/>
              </a:rPr>
              <a:t>b|a</a:t>
            </a:r>
            <a:r>
              <a:rPr lang="en-US" dirty="0">
                <a:latin typeface="Times New Roman" panose="02020603050405020304" pitchFamily="18" charset="0"/>
                <a:cs typeface="Times New Roman" panose="02020603050405020304" pitchFamily="18" charset="0"/>
              </a:rPr>
              <a:t>++&lt;c);//true | true = true  </a:t>
            </a:r>
          </a:p>
          <a:p>
            <a:pPr marL="0" indent="0" algn="just">
              <a:buNone/>
            </a:pPr>
            <a:r>
              <a:rPr lang="en-US" dirty="0" err="1">
                <a:latin typeface="Times New Roman" panose="02020603050405020304" pitchFamily="18" charset="0"/>
                <a:cs typeface="Times New Roman" panose="02020603050405020304" pitchFamily="18" charset="0"/>
              </a:rPr>
              <a:t>System.out.println</a:t>
            </a:r>
            <a:r>
              <a:rPr lang="en-US" dirty="0">
                <a:latin typeface="Times New Roman" panose="02020603050405020304" pitchFamily="18" charset="0"/>
                <a:cs typeface="Times New Roman" panose="02020603050405020304" pitchFamily="18" charset="0"/>
              </a:rPr>
              <a:t>(a);//11 because second condition is checked  </a:t>
            </a:r>
          </a:p>
          <a:p>
            <a:pPr marL="0" indent="0" algn="just">
              <a:buNone/>
            </a:pPr>
            <a:r>
              <a:rPr lang="en-US" dirty="0">
                <a:latin typeface="Times New Roman" panose="02020603050405020304" pitchFamily="18" charset="0"/>
                <a:cs typeface="Times New Roman" panose="02020603050405020304" pitchFamily="18" charset="0"/>
              </a:rPr>
              <a:t>}}  </a:t>
            </a: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7074568" y="3741821"/>
            <a:ext cx="2550695" cy="2031325"/>
          </a:xfrm>
          <a:prstGeom prst="rect">
            <a:avLst/>
          </a:prstGeom>
          <a:noFill/>
        </p:spPr>
        <p:txBody>
          <a:bodyPr wrap="square" rtlCol="0">
            <a:spAutoFit/>
          </a:bodyPr>
          <a:lstStyle/>
          <a:p>
            <a:r>
              <a:rPr lang="en-US" dirty="0"/>
              <a:t>Output:</a:t>
            </a:r>
          </a:p>
          <a:p>
            <a:r>
              <a:rPr lang="en-US" dirty="0"/>
              <a:t>	true</a:t>
            </a:r>
          </a:p>
          <a:p>
            <a:r>
              <a:rPr lang="en-US" dirty="0"/>
              <a:t>	true</a:t>
            </a:r>
          </a:p>
          <a:p>
            <a:r>
              <a:rPr lang="en-US" dirty="0"/>
              <a:t>	true</a:t>
            </a:r>
          </a:p>
          <a:p>
            <a:r>
              <a:rPr lang="en-US" dirty="0"/>
              <a:t>	10</a:t>
            </a:r>
          </a:p>
          <a:p>
            <a:r>
              <a:rPr lang="en-US" dirty="0"/>
              <a:t>	true</a:t>
            </a:r>
          </a:p>
          <a:p>
            <a:r>
              <a:rPr lang="en-US" dirty="0"/>
              <a:t>	11</a:t>
            </a:r>
          </a:p>
        </p:txBody>
      </p:sp>
    </p:spTree>
    <p:extLst>
      <p:ext uri="{BB962C8B-B14F-4D97-AF65-F5344CB8AC3E}">
        <p14:creationId xmlns:p14="http://schemas.microsoft.com/office/powerpoint/2010/main" val="11040169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68443"/>
            <a:ext cx="8596668" cy="6497052"/>
          </a:xfrm>
        </p:spPr>
        <p:txBody>
          <a:bodyPr>
            <a:noAutofit/>
          </a:bodyPr>
          <a:lstStyle/>
          <a:p>
            <a:pPr marL="0" indent="0" algn="just">
              <a:buNone/>
            </a:pPr>
            <a:r>
              <a:rPr lang="en-US" sz="2000" b="1" dirty="0">
                <a:latin typeface="Times New Roman" panose="02020603050405020304" pitchFamily="18" charset="0"/>
                <a:cs typeface="Times New Roman" panose="02020603050405020304" pitchFamily="18" charset="0"/>
              </a:rPr>
              <a:t>Java Ternary Operator:</a:t>
            </a:r>
          </a:p>
          <a:p>
            <a:pPr algn="just"/>
            <a:r>
              <a:rPr lang="en-US" sz="2000" dirty="0">
                <a:latin typeface="Times New Roman" panose="02020603050405020304" pitchFamily="18" charset="0"/>
                <a:cs typeface="Times New Roman" panose="02020603050405020304" pitchFamily="18" charset="0"/>
              </a:rPr>
              <a:t>Java Ternary operator is used as one liner replacement for if-then-else statement and used a lot in Java programming. it is the only conditional operator which takes three operands.</a:t>
            </a:r>
          </a:p>
          <a:p>
            <a:pPr marL="0" indent="0" algn="just">
              <a:buNone/>
            </a:pPr>
            <a:r>
              <a:rPr lang="en-US" sz="2000" b="1" dirty="0">
                <a:latin typeface="Times New Roman" panose="02020603050405020304" pitchFamily="18" charset="0"/>
                <a:cs typeface="Times New Roman" panose="02020603050405020304" pitchFamily="18" charset="0"/>
              </a:rPr>
              <a:t>Java Ternary Operator Example:</a:t>
            </a:r>
          </a:p>
          <a:p>
            <a:pPr marL="0" indent="0" algn="just">
              <a:buNone/>
            </a:pPr>
            <a:r>
              <a:rPr lang="en-US" sz="2000" b="1" dirty="0">
                <a:latin typeface="Times New Roman" panose="02020603050405020304" pitchFamily="18" charset="0"/>
                <a:cs typeface="Times New Roman" panose="02020603050405020304" pitchFamily="18" charset="0"/>
              </a:rPr>
              <a:t>class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OperatorExample</a:t>
            </a:r>
            <a:endParaRPr lang="en-US" sz="2000" dirty="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  </a:t>
            </a:r>
          </a:p>
          <a:p>
            <a:pPr marL="0" indent="0" algn="just">
              <a:buNone/>
            </a:pPr>
            <a:r>
              <a:rPr lang="en-US" sz="2000" b="1" dirty="0">
                <a:latin typeface="Times New Roman" panose="02020603050405020304" pitchFamily="18" charset="0"/>
                <a:cs typeface="Times New Roman" panose="02020603050405020304" pitchFamily="18" charset="0"/>
              </a:rPr>
              <a:t>public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static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void</a:t>
            </a:r>
            <a:r>
              <a:rPr lang="en-US" sz="2000" dirty="0">
                <a:latin typeface="Times New Roman" panose="02020603050405020304" pitchFamily="18" charset="0"/>
                <a:cs typeface="Times New Roman" panose="02020603050405020304" pitchFamily="18" charset="0"/>
              </a:rPr>
              <a:t> main(String </a:t>
            </a:r>
            <a:r>
              <a:rPr lang="en-US" sz="2000" dirty="0" err="1">
                <a:latin typeface="Times New Roman" panose="02020603050405020304" pitchFamily="18" charset="0"/>
                <a:cs typeface="Times New Roman" panose="02020603050405020304" pitchFamily="18" charset="0"/>
              </a:rPr>
              <a:t>args</a:t>
            </a:r>
            <a:r>
              <a:rPr lang="en-US" sz="2000" dirty="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  </a:t>
            </a:r>
          </a:p>
          <a:p>
            <a:pPr marL="0" indent="0" algn="just">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a=2;  </a:t>
            </a:r>
          </a:p>
          <a:p>
            <a:pPr marL="0" indent="0" algn="just">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b=5;  </a:t>
            </a:r>
          </a:p>
          <a:p>
            <a:pPr marL="0" indent="0" algn="just">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min=(a&lt;b)?</a:t>
            </a:r>
            <a:r>
              <a:rPr lang="en-US" sz="2000" dirty="0" err="1">
                <a:latin typeface="Times New Roman" panose="02020603050405020304" pitchFamily="18" charset="0"/>
                <a:cs typeface="Times New Roman" panose="02020603050405020304" pitchFamily="18" charset="0"/>
              </a:rPr>
              <a:t>a:b</a:t>
            </a:r>
            <a:r>
              <a:rPr lang="en-US" sz="2000" dirty="0">
                <a:latin typeface="Times New Roman" panose="02020603050405020304" pitchFamily="18" charset="0"/>
                <a:cs typeface="Times New Roman" panose="02020603050405020304" pitchFamily="18" charset="0"/>
              </a:rPr>
              <a:t>;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(min);  </a:t>
            </a:r>
          </a:p>
          <a:p>
            <a:pPr marL="0" indent="0" algn="just">
              <a:buNone/>
            </a:pPr>
            <a:r>
              <a:rPr lang="en-US" sz="2000" dirty="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 </a:t>
            </a:r>
          </a:p>
          <a:p>
            <a:pPr marL="0" indent="0" algn="just">
              <a:buNone/>
            </a:pP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380874" y="5395032"/>
            <a:ext cx="1167063" cy="646331"/>
          </a:xfrm>
          <a:prstGeom prst="rect">
            <a:avLst/>
          </a:prstGeom>
          <a:noFill/>
        </p:spPr>
        <p:txBody>
          <a:bodyPr wrap="square" rtlCol="0">
            <a:spAutoFit/>
          </a:bodyPr>
          <a:lstStyle/>
          <a:p>
            <a:r>
              <a:rPr lang="en-US" dirty="0"/>
              <a:t>Output:</a:t>
            </a:r>
          </a:p>
          <a:p>
            <a:r>
              <a:rPr lang="en-US" dirty="0"/>
              <a:t>	2</a:t>
            </a:r>
          </a:p>
        </p:txBody>
      </p:sp>
    </p:spTree>
    <p:extLst>
      <p:ext uri="{BB962C8B-B14F-4D97-AF65-F5344CB8AC3E}">
        <p14:creationId xmlns:p14="http://schemas.microsoft.com/office/powerpoint/2010/main" val="4845096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93295"/>
            <a:ext cx="8596668" cy="5548067"/>
          </a:xfrm>
        </p:spPr>
        <p:txBody>
          <a:bodyPr>
            <a:normAutofit/>
          </a:bodyPr>
          <a:lstStyle/>
          <a:p>
            <a:pPr marL="0" indent="0" algn="just">
              <a:buNone/>
            </a:pPr>
            <a:r>
              <a:rPr lang="en-US" sz="2000" b="1" dirty="0">
                <a:latin typeface="Times New Roman" panose="02020603050405020304" pitchFamily="18" charset="0"/>
                <a:cs typeface="Times New Roman" panose="02020603050405020304" pitchFamily="18" charset="0"/>
              </a:rPr>
              <a:t>Assignment Operator:</a:t>
            </a:r>
          </a:p>
          <a:p>
            <a:pPr algn="just"/>
            <a:r>
              <a:rPr lang="en-US" sz="2000" dirty="0">
                <a:latin typeface="Times New Roman" panose="02020603050405020304" pitchFamily="18" charset="0"/>
                <a:cs typeface="Times New Roman" panose="02020603050405020304" pitchFamily="18" charset="0"/>
              </a:rPr>
              <a:t>Java assignment operator is one of the most common operator. It is used to assign the value on its right to the operand on its left.</a:t>
            </a:r>
          </a:p>
          <a:p>
            <a:pPr marL="0" indent="0" algn="just">
              <a:buNone/>
            </a:pPr>
            <a:r>
              <a:rPr lang="en-US" sz="2000" b="1" dirty="0">
                <a:latin typeface="Times New Roman" panose="02020603050405020304" pitchFamily="18" charset="0"/>
                <a:cs typeface="Times New Roman" panose="02020603050405020304" pitchFamily="18" charset="0"/>
              </a:rPr>
              <a:t>Java Assignment Operator Example:</a:t>
            </a:r>
          </a:p>
          <a:p>
            <a:pPr marL="0" indent="0" algn="just">
              <a:buNone/>
            </a:pPr>
            <a:r>
              <a:rPr lang="en-US" sz="2000" b="1" dirty="0">
                <a:latin typeface="Times New Roman" panose="02020603050405020304" pitchFamily="18" charset="0"/>
                <a:cs typeface="Times New Roman" panose="02020603050405020304" pitchFamily="18" charset="0"/>
              </a:rPr>
              <a:t>class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OperatorExample</a:t>
            </a:r>
            <a:r>
              <a:rPr lang="en-US" sz="2000" dirty="0">
                <a:latin typeface="Times New Roman" panose="02020603050405020304" pitchFamily="18" charset="0"/>
                <a:cs typeface="Times New Roman" panose="02020603050405020304" pitchFamily="18" charset="0"/>
              </a:rPr>
              <a:t>{  </a:t>
            </a:r>
          </a:p>
          <a:p>
            <a:pPr marL="0" indent="0" algn="just">
              <a:buNone/>
            </a:pPr>
            <a:r>
              <a:rPr lang="en-US" sz="2000" b="1" dirty="0">
                <a:latin typeface="Times New Roman" panose="02020603050405020304" pitchFamily="18" charset="0"/>
                <a:cs typeface="Times New Roman" panose="02020603050405020304" pitchFamily="18" charset="0"/>
              </a:rPr>
              <a:t>public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static</a:t>
            </a: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void</a:t>
            </a:r>
            <a:r>
              <a:rPr lang="en-US" sz="2000" dirty="0">
                <a:latin typeface="Times New Roman" panose="02020603050405020304" pitchFamily="18" charset="0"/>
                <a:cs typeface="Times New Roman" panose="02020603050405020304" pitchFamily="18" charset="0"/>
              </a:rPr>
              <a:t> main(String </a:t>
            </a:r>
            <a:r>
              <a:rPr lang="en-US" sz="2000" dirty="0" err="1">
                <a:latin typeface="Times New Roman" panose="02020603050405020304" pitchFamily="18" charset="0"/>
                <a:cs typeface="Times New Roman" panose="02020603050405020304" pitchFamily="18" charset="0"/>
              </a:rPr>
              <a:t>args</a:t>
            </a:r>
            <a:r>
              <a:rPr lang="en-US" sz="2000" dirty="0">
                <a:latin typeface="Times New Roman" panose="02020603050405020304" pitchFamily="18" charset="0"/>
                <a:cs typeface="Times New Roman" panose="02020603050405020304" pitchFamily="18" charset="0"/>
              </a:rPr>
              <a:t>[]){  </a:t>
            </a:r>
          </a:p>
          <a:p>
            <a:pPr marL="0" indent="0" algn="just">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a=10;  </a:t>
            </a:r>
          </a:p>
          <a:p>
            <a:pPr marL="0" indent="0" algn="just">
              <a:buNone/>
            </a:pPr>
            <a:r>
              <a:rPr lang="en-US" sz="2000" b="1" dirty="0">
                <a:latin typeface="Times New Roman" panose="02020603050405020304" pitchFamily="18" charset="0"/>
                <a:cs typeface="Times New Roman" panose="02020603050405020304" pitchFamily="18" charset="0"/>
              </a:rPr>
              <a:t>int</a:t>
            </a:r>
            <a:r>
              <a:rPr lang="en-US" sz="2000" dirty="0">
                <a:latin typeface="Times New Roman" panose="02020603050405020304" pitchFamily="18" charset="0"/>
                <a:cs typeface="Times New Roman" panose="02020603050405020304" pitchFamily="18" charset="0"/>
              </a:rPr>
              <a:t> b=20;  </a:t>
            </a:r>
          </a:p>
          <a:p>
            <a:pPr marL="0" indent="0" algn="just">
              <a:buNone/>
            </a:pPr>
            <a:r>
              <a:rPr lang="en-US" sz="2000" dirty="0">
                <a:latin typeface="Times New Roman" panose="02020603050405020304" pitchFamily="18" charset="0"/>
                <a:cs typeface="Times New Roman" panose="02020603050405020304" pitchFamily="18" charset="0"/>
              </a:rPr>
              <a:t>a+=4;//a=a+4 (a=10+4)  </a:t>
            </a:r>
          </a:p>
          <a:p>
            <a:pPr marL="0" indent="0" algn="just">
              <a:buNone/>
            </a:pPr>
            <a:r>
              <a:rPr lang="en-US" sz="2000" dirty="0">
                <a:latin typeface="Times New Roman" panose="02020603050405020304" pitchFamily="18" charset="0"/>
                <a:cs typeface="Times New Roman" panose="02020603050405020304" pitchFamily="18" charset="0"/>
              </a:rPr>
              <a:t>b-=4;//b=b-4 (b=20-4)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(a);  </a:t>
            </a:r>
          </a:p>
          <a:p>
            <a:pPr marL="0" indent="0" algn="just">
              <a:buNone/>
            </a:pPr>
            <a:r>
              <a:rPr lang="en-US" sz="2000" dirty="0" err="1">
                <a:latin typeface="Times New Roman" panose="02020603050405020304" pitchFamily="18" charset="0"/>
                <a:cs typeface="Times New Roman" panose="02020603050405020304" pitchFamily="18" charset="0"/>
              </a:rPr>
              <a:t>System.out.println</a:t>
            </a:r>
            <a:r>
              <a:rPr lang="en-US" sz="2000" dirty="0">
                <a:latin typeface="Times New Roman" panose="02020603050405020304" pitchFamily="18" charset="0"/>
                <a:cs typeface="Times New Roman" panose="02020603050405020304" pitchFamily="18" charset="0"/>
              </a:rPr>
              <a:t>(b);  </a:t>
            </a:r>
          </a:p>
          <a:p>
            <a:pPr marL="0" indent="0" algn="just">
              <a:buNone/>
            </a:pPr>
            <a:r>
              <a:rPr lang="en-US" sz="2000" dirty="0">
                <a:latin typeface="Times New Roman" panose="02020603050405020304" pitchFamily="18" charset="0"/>
                <a:cs typeface="Times New Roman" panose="02020603050405020304" pitchFamily="18" charset="0"/>
              </a:rPr>
              <a:t>}}  </a:t>
            </a:r>
          </a:p>
          <a:p>
            <a:pPr marL="0" indent="0" algn="just">
              <a:buNone/>
            </a:pP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717758" y="4957011"/>
            <a:ext cx="1816769" cy="923330"/>
          </a:xfrm>
          <a:prstGeom prst="rect">
            <a:avLst/>
          </a:prstGeom>
          <a:noFill/>
        </p:spPr>
        <p:txBody>
          <a:bodyPr wrap="square" rtlCol="0">
            <a:spAutoFit/>
          </a:bodyPr>
          <a:lstStyle/>
          <a:p>
            <a:r>
              <a:rPr lang="en-US" dirty="0"/>
              <a:t>Output:</a:t>
            </a:r>
          </a:p>
          <a:p>
            <a:r>
              <a:rPr lang="en-US" dirty="0"/>
              <a:t>	14</a:t>
            </a:r>
          </a:p>
          <a:p>
            <a:r>
              <a:rPr lang="en-US" dirty="0"/>
              <a:t>	16</a:t>
            </a:r>
          </a:p>
        </p:txBody>
      </p:sp>
    </p:spTree>
    <p:extLst>
      <p:ext uri="{BB962C8B-B14F-4D97-AF65-F5344CB8AC3E}">
        <p14:creationId xmlns:p14="http://schemas.microsoft.com/office/powerpoint/2010/main" val="26738631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52458" y="873209"/>
            <a:ext cx="5507121" cy="550712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587577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72980"/>
            <a:ext cx="8596668" cy="6015788"/>
          </a:xfrm>
        </p:spPr>
        <p:txBody>
          <a:bodyPr>
            <a:normAutofit lnSpcReduction="10000"/>
          </a:bodyPr>
          <a:lstStyle/>
          <a:p>
            <a:pPr marL="0" indent="0" algn="just">
              <a:buNone/>
            </a:pPr>
            <a:r>
              <a:rPr lang="en-US" b="1" dirty="0">
                <a:latin typeface="Times New Roman" panose="02020603050405020304" pitchFamily="18" charset="0"/>
                <a:cs typeface="Times New Roman" panose="02020603050405020304" pitchFamily="18" charset="0"/>
              </a:rPr>
              <a:t>Object</a:t>
            </a:r>
          </a:p>
          <a:p>
            <a:pPr algn="just"/>
            <a:r>
              <a:rPr lang="en-US" dirty="0">
                <a:latin typeface="Times New Roman" panose="02020603050405020304" pitchFamily="18" charset="0"/>
                <a:cs typeface="Times New Roman" panose="02020603050405020304" pitchFamily="18" charset="0"/>
              </a:rPr>
              <a:t>Any entity that has state and behavior is known as an object. An Object can be defined as an instance of a class. An object contains an address and takes up some space in memory. Objects can communicate without knowing the details of each other's data or code. The only necessary thing is the type of message accepted and the type of response returned by the objects.</a:t>
            </a:r>
          </a:p>
          <a:p>
            <a:pPr marL="0" indent="0" algn="just">
              <a:buNone/>
            </a:pPr>
            <a:r>
              <a:rPr lang="en-US" b="1" dirty="0">
                <a:latin typeface="Times New Roman" panose="02020603050405020304" pitchFamily="18" charset="0"/>
                <a:cs typeface="Times New Roman" panose="02020603050405020304" pitchFamily="18" charset="0"/>
              </a:rPr>
              <a:t>Class</a:t>
            </a:r>
          </a:p>
          <a:p>
            <a:pPr algn="just"/>
            <a:r>
              <a:rPr lang="en-US" i="1" dirty="0">
                <a:latin typeface="Times New Roman" panose="02020603050405020304" pitchFamily="18" charset="0"/>
                <a:cs typeface="Times New Roman" panose="02020603050405020304" pitchFamily="18" charset="0"/>
              </a:rPr>
              <a:t>Collection of objects</a:t>
            </a:r>
            <a:r>
              <a:rPr lang="en-US" dirty="0">
                <a:latin typeface="Times New Roman" panose="02020603050405020304" pitchFamily="18" charset="0"/>
                <a:cs typeface="Times New Roman" panose="02020603050405020304" pitchFamily="18" charset="0"/>
              </a:rPr>
              <a:t> is called class. It is a logical entity.</a:t>
            </a:r>
          </a:p>
          <a:p>
            <a:pPr algn="just"/>
            <a:r>
              <a:rPr lang="en-US" dirty="0">
                <a:latin typeface="Times New Roman" panose="02020603050405020304" pitchFamily="18" charset="0"/>
                <a:cs typeface="Times New Roman" panose="02020603050405020304" pitchFamily="18" charset="0"/>
              </a:rPr>
              <a:t>A class can also be defined as a blueprint from which you can create an individual object. Class doesn't consume any space.</a:t>
            </a:r>
          </a:p>
          <a:p>
            <a:pPr marL="0" indent="0" algn="just">
              <a:buNone/>
            </a:pPr>
            <a:r>
              <a:rPr lang="en-US" b="1" dirty="0">
                <a:latin typeface="Times New Roman" panose="02020603050405020304" pitchFamily="18" charset="0"/>
                <a:cs typeface="Times New Roman" panose="02020603050405020304" pitchFamily="18" charset="0"/>
              </a:rPr>
              <a:t>Inheritance</a:t>
            </a:r>
          </a:p>
          <a:p>
            <a:pPr algn="just"/>
            <a:r>
              <a:rPr lang="en-US" i="1" dirty="0">
                <a:latin typeface="Times New Roman" panose="02020603050405020304" pitchFamily="18" charset="0"/>
                <a:cs typeface="Times New Roman" panose="02020603050405020304" pitchFamily="18" charset="0"/>
              </a:rPr>
              <a:t>When one object acquires all the properties and behaviors of a parent object</a:t>
            </a:r>
            <a:r>
              <a:rPr lang="en-US" dirty="0">
                <a:latin typeface="Times New Roman" panose="02020603050405020304" pitchFamily="18" charset="0"/>
                <a:cs typeface="Times New Roman" panose="02020603050405020304" pitchFamily="18" charset="0"/>
              </a:rPr>
              <a:t>, it is known as inheritance. It provides code reusability. It is used to achieve runtime polymorphism.</a:t>
            </a:r>
          </a:p>
          <a:p>
            <a:pPr marL="0" indent="0" algn="just">
              <a:buNone/>
            </a:pPr>
            <a:r>
              <a:rPr lang="en-US" b="1" dirty="0">
                <a:latin typeface="Times New Roman" panose="02020603050405020304" pitchFamily="18" charset="0"/>
                <a:cs typeface="Times New Roman" panose="02020603050405020304" pitchFamily="18" charset="0"/>
              </a:rPr>
              <a:t>Polymorphism</a:t>
            </a:r>
          </a:p>
          <a:p>
            <a:pPr algn="just"/>
            <a:r>
              <a:rPr lang="en-US" dirty="0">
                <a:latin typeface="Times New Roman" panose="02020603050405020304" pitchFamily="18" charset="0"/>
                <a:cs typeface="Times New Roman" panose="02020603050405020304" pitchFamily="18" charset="0"/>
              </a:rPr>
              <a:t>If </a:t>
            </a:r>
            <a:r>
              <a:rPr lang="en-US" i="1" dirty="0">
                <a:latin typeface="Times New Roman" panose="02020603050405020304" pitchFamily="18" charset="0"/>
                <a:cs typeface="Times New Roman" panose="02020603050405020304" pitchFamily="18" charset="0"/>
              </a:rPr>
              <a:t>one task is performed in different ways</a:t>
            </a:r>
            <a:r>
              <a:rPr lang="en-US" dirty="0">
                <a:latin typeface="Times New Roman" panose="02020603050405020304" pitchFamily="18" charset="0"/>
                <a:cs typeface="Times New Roman" panose="02020603050405020304" pitchFamily="18" charset="0"/>
              </a:rPr>
              <a:t>, it is known as polymorphism. For example: to convince the customer differently, to draw something, for example, shape, triangle, rectangle, etc.</a:t>
            </a:r>
          </a:p>
          <a:p>
            <a:pPr algn="just"/>
            <a:r>
              <a:rPr lang="en-US" dirty="0">
                <a:latin typeface="Times New Roman" panose="02020603050405020304" pitchFamily="18" charset="0"/>
                <a:cs typeface="Times New Roman" panose="02020603050405020304" pitchFamily="18" charset="0"/>
              </a:rPr>
              <a:t>In Java, we use method overloading and method overriding to achieve polymorphism.</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9011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09075"/>
            <a:ext cx="8596668" cy="5919536"/>
          </a:xfrm>
        </p:spPr>
        <p:txBody>
          <a:bodyPr>
            <a:normAutofit/>
          </a:bodyPr>
          <a:lstStyle/>
          <a:p>
            <a:pPr marL="0" indent="0" algn="just">
              <a:buNone/>
            </a:pPr>
            <a:r>
              <a:rPr lang="en-US" sz="1900" b="1" dirty="0">
                <a:latin typeface="Times New Roman" panose="02020603050405020304" pitchFamily="18" charset="0"/>
                <a:cs typeface="Times New Roman" panose="02020603050405020304" pitchFamily="18" charset="0"/>
              </a:rPr>
              <a:t>Abstraction</a:t>
            </a:r>
          </a:p>
          <a:p>
            <a:pPr algn="just"/>
            <a:r>
              <a:rPr lang="en-US" sz="1900" i="1" dirty="0">
                <a:latin typeface="Times New Roman" panose="02020603050405020304" pitchFamily="18" charset="0"/>
                <a:cs typeface="Times New Roman" panose="02020603050405020304" pitchFamily="18" charset="0"/>
              </a:rPr>
              <a:t>Hiding internal details and showing functionality</a:t>
            </a:r>
            <a:r>
              <a:rPr lang="en-US" sz="1900" dirty="0">
                <a:latin typeface="Times New Roman" panose="02020603050405020304" pitchFamily="18" charset="0"/>
                <a:cs typeface="Times New Roman" panose="02020603050405020304" pitchFamily="18" charset="0"/>
              </a:rPr>
              <a:t> is known as abstraction. For example phone call, we don't know the internal processing. In Java, we use abstract class and interface to achieve abstraction.</a:t>
            </a:r>
          </a:p>
          <a:p>
            <a:pPr marL="0" indent="0" algn="just">
              <a:buNone/>
            </a:pPr>
            <a:r>
              <a:rPr lang="en-US" sz="1900" b="1" dirty="0">
                <a:latin typeface="Times New Roman" panose="02020603050405020304" pitchFamily="18" charset="0"/>
                <a:cs typeface="Times New Roman" panose="02020603050405020304" pitchFamily="18" charset="0"/>
              </a:rPr>
              <a:t>Encapsulation</a:t>
            </a:r>
          </a:p>
          <a:p>
            <a:pPr algn="just"/>
            <a:r>
              <a:rPr lang="en-US" sz="1900" i="1" dirty="0">
                <a:latin typeface="Times New Roman" panose="02020603050405020304" pitchFamily="18" charset="0"/>
                <a:cs typeface="Times New Roman" panose="02020603050405020304" pitchFamily="18" charset="0"/>
              </a:rPr>
              <a:t>Binding (or wrapping) code and data together into a single unit are known as encapsulation</a:t>
            </a:r>
            <a:r>
              <a:rPr lang="en-US" sz="1900" dirty="0">
                <a:latin typeface="Times New Roman" panose="02020603050405020304" pitchFamily="18" charset="0"/>
                <a:cs typeface="Times New Roman" panose="02020603050405020304" pitchFamily="18" charset="0"/>
              </a:rPr>
              <a:t>. For example, a capsule, it is wrapped with different medicines.</a:t>
            </a:r>
          </a:p>
          <a:p>
            <a:pPr algn="just"/>
            <a:r>
              <a:rPr lang="en-US" sz="1900" dirty="0">
                <a:latin typeface="Times New Roman" panose="02020603050405020304" pitchFamily="18" charset="0"/>
                <a:cs typeface="Times New Roman" panose="02020603050405020304" pitchFamily="18" charset="0"/>
              </a:rPr>
              <a:t>A java class is the example of encapsulation. Java bean is the fully encapsulated class because all the data members are private here.</a:t>
            </a:r>
          </a:p>
          <a:p>
            <a:pPr marL="0" indent="0" algn="just">
              <a:buNone/>
            </a:pPr>
            <a:r>
              <a:rPr lang="en-US" sz="1900" b="1" dirty="0">
                <a:latin typeface="Times New Roman" panose="02020603050405020304" pitchFamily="18" charset="0"/>
                <a:cs typeface="Times New Roman" panose="02020603050405020304" pitchFamily="18" charset="0"/>
              </a:rPr>
              <a:t>Coupling</a:t>
            </a:r>
          </a:p>
          <a:p>
            <a:pPr algn="just"/>
            <a:r>
              <a:rPr lang="en-US" sz="1900" dirty="0">
                <a:latin typeface="Times New Roman" panose="02020603050405020304" pitchFamily="18" charset="0"/>
                <a:cs typeface="Times New Roman" panose="02020603050405020304" pitchFamily="18" charset="0"/>
              </a:rPr>
              <a:t>Coupling refers to the knowledge or information or dependency of another class. It arises when classes are aware of each other. If a class has the details information of another class, there is strong coupling. In Java, we use private, protected, and public modifiers to display the visibility level of a class, method, and field. You can use interfaces for the weaker coupling because there is no concrete implementation.</a:t>
            </a:r>
          </a:p>
          <a:p>
            <a:pPr algn="just"/>
            <a:endParaRPr lang="en-US" sz="1900" dirty="0">
              <a:latin typeface="Times New Roman" panose="02020603050405020304" pitchFamily="18" charset="0"/>
              <a:cs typeface="Times New Roman" panose="02020603050405020304" pitchFamily="18" charset="0"/>
            </a:endParaRPr>
          </a:p>
          <a:p>
            <a:pPr algn="just"/>
            <a:endParaRPr lang="en-US"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0395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48916"/>
            <a:ext cx="8596668" cy="6232357"/>
          </a:xfrm>
        </p:spPr>
        <p:txBody>
          <a:bodyPr>
            <a:noAutofit/>
          </a:bodyPr>
          <a:lstStyle/>
          <a:p>
            <a:pPr marL="0" indent="0" algn="just">
              <a:buNone/>
            </a:pPr>
            <a:r>
              <a:rPr lang="en-US" b="1" dirty="0">
                <a:latin typeface="Times New Roman" panose="02020603050405020304" pitchFamily="18" charset="0"/>
                <a:cs typeface="Times New Roman" panose="02020603050405020304" pitchFamily="18" charset="0"/>
              </a:rPr>
              <a:t>Association</a:t>
            </a:r>
          </a:p>
          <a:p>
            <a:pPr algn="just"/>
            <a:r>
              <a:rPr lang="en-US" dirty="0">
                <a:latin typeface="Times New Roman" panose="02020603050405020304" pitchFamily="18" charset="0"/>
                <a:cs typeface="Times New Roman" panose="02020603050405020304" pitchFamily="18" charset="0"/>
              </a:rPr>
              <a:t>Association represents the relationship between the objects. Here, one object can be associated with one object or many objects. There can be four types of association between the objects:</a:t>
            </a:r>
          </a:p>
          <a:p>
            <a:pPr algn="just"/>
            <a:r>
              <a:rPr lang="en-US" dirty="0">
                <a:latin typeface="Times New Roman" panose="02020603050405020304" pitchFamily="18" charset="0"/>
                <a:cs typeface="Times New Roman" panose="02020603050405020304" pitchFamily="18" charset="0"/>
              </a:rPr>
              <a:t>One to One</a:t>
            </a:r>
          </a:p>
          <a:p>
            <a:pPr algn="just"/>
            <a:r>
              <a:rPr lang="en-US" dirty="0">
                <a:latin typeface="Times New Roman" panose="02020603050405020304" pitchFamily="18" charset="0"/>
                <a:cs typeface="Times New Roman" panose="02020603050405020304" pitchFamily="18" charset="0"/>
              </a:rPr>
              <a:t>One to Many</a:t>
            </a:r>
          </a:p>
          <a:p>
            <a:pPr algn="just"/>
            <a:r>
              <a:rPr lang="en-US" dirty="0">
                <a:latin typeface="Times New Roman" panose="02020603050405020304" pitchFamily="18" charset="0"/>
                <a:cs typeface="Times New Roman" panose="02020603050405020304" pitchFamily="18" charset="0"/>
              </a:rPr>
              <a:t>Many to One, and</a:t>
            </a:r>
          </a:p>
          <a:p>
            <a:pPr algn="just"/>
            <a:r>
              <a:rPr lang="en-US" dirty="0">
                <a:latin typeface="Times New Roman" panose="02020603050405020304" pitchFamily="18" charset="0"/>
                <a:cs typeface="Times New Roman" panose="02020603050405020304" pitchFamily="18" charset="0"/>
              </a:rPr>
              <a:t>Many to Many</a:t>
            </a:r>
          </a:p>
          <a:p>
            <a:pPr algn="just"/>
            <a:r>
              <a:rPr lang="en-US" dirty="0">
                <a:latin typeface="Times New Roman" panose="02020603050405020304" pitchFamily="18" charset="0"/>
                <a:cs typeface="Times New Roman" panose="02020603050405020304" pitchFamily="18" charset="0"/>
              </a:rPr>
              <a:t>Let's understand the relationship with real-time examples. For example, One country can have one prime minister (one to one), and a prime minister can have many ministers (one to many). Also, many MP's can have one prime minister (many to one), and many ministers can have many departments (many to many).Association can be unidirectional or bidirectional.</a:t>
            </a:r>
          </a:p>
          <a:p>
            <a:pPr marL="0" indent="0" algn="just">
              <a:buNone/>
            </a:pPr>
            <a:r>
              <a:rPr lang="en-US" b="1" dirty="0">
                <a:latin typeface="Times New Roman" panose="02020603050405020304" pitchFamily="18" charset="0"/>
                <a:cs typeface="Times New Roman" panose="02020603050405020304" pitchFamily="18" charset="0"/>
              </a:rPr>
              <a:t>Aggregation</a:t>
            </a:r>
          </a:p>
          <a:p>
            <a:pPr algn="just"/>
            <a:r>
              <a:rPr lang="en-US" dirty="0">
                <a:latin typeface="Times New Roman" panose="02020603050405020304" pitchFamily="18" charset="0"/>
                <a:cs typeface="Times New Roman" panose="02020603050405020304" pitchFamily="18" charset="0"/>
              </a:rPr>
              <a:t>Aggregation is a way to achieve Association. Aggregation represents the relationship where one object contains other objects as a part of its state. It represents the weak relationship between objects. It is also termed as a </a:t>
            </a:r>
            <a:r>
              <a:rPr lang="en-US" i="1" dirty="0">
                <a:latin typeface="Times New Roman" panose="02020603050405020304" pitchFamily="18" charset="0"/>
                <a:cs typeface="Times New Roman" panose="02020603050405020304" pitchFamily="18" charset="0"/>
              </a:rPr>
              <a:t>has-a</a:t>
            </a:r>
            <a:r>
              <a:rPr lang="en-US" dirty="0">
                <a:latin typeface="Times New Roman" panose="02020603050405020304" pitchFamily="18" charset="0"/>
                <a:cs typeface="Times New Roman" panose="02020603050405020304" pitchFamily="18" charset="0"/>
              </a:rPr>
              <a:t> relationship in Java. Like, inheritance represents the </a:t>
            </a:r>
            <a:r>
              <a:rPr lang="en-US" i="1" dirty="0">
                <a:latin typeface="Times New Roman" panose="02020603050405020304" pitchFamily="18" charset="0"/>
                <a:cs typeface="Times New Roman" panose="02020603050405020304" pitchFamily="18" charset="0"/>
              </a:rPr>
              <a:t>is-a</a:t>
            </a:r>
            <a:r>
              <a:rPr lang="en-US" dirty="0">
                <a:latin typeface="Times New Roman" panose="02020603050405020304" pitchFamily="18" charset="0"/>
                <a:cs typeface="Times New Roman" panose="02020603050405020304" pitchFamily="18" charset="0"/>
              </a:rPr>
              <a:t> relationship. It is another way to reuse objects.</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4409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46747"/>
            <a:ext cx="8596668" cy="4994615"/>
          </a:xfrm>
        </p:spPr>
        <p:txBody>
          <a:bodyPr>
            <a:normAutofit/>
          </a:bodyPr>
          <a:lstStyle/>
          <a:p>
            <a:pPr marL="0" indent="0" algn="just">
              <a:buNone/>
            </a:pPr>
            <a:r>
              <a:rPr lang="en-US" sz="2000" b="1" dirty="0">
                <a:latin typeface="Times New Roman" panose="02020603050405020304" pitchFamily="18" charset="0"/>
                <a:cs typeface="Times New Roman" panose="02020603050405020304" pitchFamily="18" charset="0"/>
              </a:rPr>
              <a:t>Composition</a:t>
            </a:r>
          </a:p>
          <a:p>
            <a:pPr algn="just"/>
            <a:r>
              <a:rPr lang="en-US" sz="2000" dirty="0">
                <a:latin typeface="Times New Roman" panose="02020603050405020304" pitchFamily="18" charset="0"/>
                <a:cs typeface="Times New Roman" panose="02020603050405020304" pitchFamily="18" charset="0"/>
              </a:rPr>
              <a:t>The composition is also a way to achieve Association. The composition represents the relationship where one object contains other objects as a part of its state. There is a strong relationship between the containing object and the dependent object. It is the state where containing objects do not have an independent existence. If you delete the parent object, all the child objects will be deleted automatically.</a:t>
            </a:r>
          </a:p>
        </p:txBody>
      </p:sp>
    </p:spTree>
    <p:extLst>
      <p:ext uri="{BB962C8B-B14F-4D97-AF65-F5344CB8AC3E}">
        <p14:creationId xmlns:p14="http://schemas.microsoft.com/office/powerpoint/2010/main" val="29678030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453</TotalTime>
  <Words>5911</Words>
  <Application>Microsoft Office PowerPoint</Application>
  <PresentationFormat>Widescreen</PresentationFormat>
  <Paragraphs>553</Paragraphs>
  <Slides>54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54</vt:i4>
      </vt:variant>
    </vt:vector>
  </HeadingPairs>
  <TitlesOfParts>
    <vt:vector size="64" baseType="lpstr">
      <vt:lpstr>Arial</vt:lpstr>
      <vt:lpstr>Bahnschrift</vt:lpstr>
      <vt:lpstr>Baskerville Old Face</vt:lpstr>
      <vt:lpstr>Inter-Bold</vt:lpstr>
      <vt:lpstr>Inter-Regular</vt:lpstr>
      <vt:lpstr>Times New Roman</vt:lpstr>
      <vt:lpstr>Times New Roman</vt:lpstr>
      <vt:lpstr>Trebuchet MS</vt:lpstr>
      <vt:lpstr>Wingdings 3</vt:lpstr>
      <vt:lpstr>Facet</vt:lpstr>
      <vt:lpstr>JAVA PROGRAMMING</vt:lpstr>
      <vt:lpstr>Unit - I</vt:lpstr>
      <vt:lpstr>Fundamentals of Object Oriented Programming</vt:lpstr>
      <vt:lpstr>PowerPoint Presentation</vt:lpstr>
      <vt:lpstr>PowerPoint Presentation</vt:lpstr>
      <vt:lpstr>PowerPoint Presentation</vt:lpstr>
      <vt:lpstr>PowerPoint Presentation</vt:lpstr>
      <vt:lpstr>PowerPoint Presentation</vt:lpstr>
      <vt:lpstr>PowerPoint Presentation</vt:lpstr>
      <vt:lpstr>Java Evolution</vt:lpstr>
      <vt:lpstr>Java is −</vt:lpstr>
      <vt:lpstr>PowerPoint Presentation</vt:lpstr>
      <vt:lpstr>History</vt:lpstr>
      <vt:lpstr>PowerPoint Presentation</vt:lpstr>
      <vt:lpstr>PowerPoint Presentation</vt:lpstr>
      <vt:lpstr>Features of Java</vt:lpstr>
      <vt:lpstr>PowerPoint Presentation</vt:lpstr>
      <vt:lpstr>PowerPoint Presentation</vt:lpstr>
      <vt:lpstr>PowerPoint Presentation</vt:lpstr>
      <vt:lpstr>PowerPoint Presentation</vt:lpstr>
      <vt:lpstr>Constants, Variables and Data types</vt:lpstr>
      <vt:lpstr>PowerPoint Presentation</vt:lpstr>
      <vt:lpstr>PowerPoint Presentation</vt:lpstr>
      <vt:lpstr>Java Variables</vt:lpstr>
      <vt:lpstr>PowerPoint Presentation</vt:lpstr>
      <vt:lpstr>PowerPoint Presentation</vt:lpstr>
      <vt:lpstr>Example to understand the types of variables in java</vt:lpstr>
      <vt:lpstr>PowerPoint Presentation</vt:lpstr>
      <vt:lpstr>Data Types in Java</vt:lpstr>
      <vt:lpstr>PowerPoint Presentation</vt:lpstr>
      <vt:lpstr>PowerPoint Presentation</vt:lpstr>
      <vt:lpstr>PowerPoint Presentation</vt:lpstr>
      <vt:lpstr>PowerPoint Presentation</vt:lpstr>
      <vt:lpstr>PowerPoint Presentation</vt:lpstr>
      <vt:lpstr>PowerPoint Presentation</vt:lpstr>
      <vt:lpstr>Basic Input/ Output</vt:lpstr>
      <vt:lpstr>PowerPoint Presentation</vt:lpstr>
      <vt:lpstr>PowerPoint Presentation</vt:lpstr>
      <vt:lpstr>PowerPoint Presentation</vt:lpstr>
      <vt:lpstr>PowerPoint Presentation</vt:lpstr>
      <vt:lpstr>PowerPoint Presentation</vt:lpstr>
      <vt:lpstr>Operators and Expressions</vt:lpstr>
      <vt:lpstr>Java Operator Precedence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 PROGRAMMING</dc:title>
  <dc:creator>AHAMED</dc:creator>
  <cp:lastModifiedBy>admin</cp:lastModifiedBy>
  <cp:revision>216</cp:revision>
  <dcterms:created xsi:type="dcterms:W3CDTF">2021-06-25T05:34:36Z</dcterms:created>
  <dcterms:modified xsi:type="dcterms:W3CDTF">2023-04-05T05:04:55Z</dcterms:modified>
</cp:coreProperties>
</file>